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ppt/charts/chart2.xml" ContentType="application/vnd.openxmlformats-officedocument.drawingml.char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5.xml" ContentType="application/vnd.openxmlformats-officedocument.drawingml.char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charts/chart3.xml" ContentType="application/vnd.openxmlformats-officedocument.drawingml.chart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gif" ContentType="image/gif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0"/>
  </p:notesMasterIdLst>
  <p:sldIdLst>
    <p:sldId id="256" r:id="rId2"/>
    <p:sldId id="264" r:id="rId3"/>
    <p:sldId id="271" r:id="rId4"/>
    <p:sldId id="281" r:id="rId5"/>
    <p:sldId id="273" r:id="rId6"/>
    <p:sldId id="279" r:id="rId7"/>
    <p:sldId id="280" r:id="rId8"/>
    <p:sldId id="291" r:id="rId9"/>
    <p:sldId id="270" r:id="rId10"/>
    <p:sldId id="278" r:id="rId11"/>
    <p:sldId id="265" r:id="rId12"/>
    <p:sldId id="267" r:id="rId13"/>
    <p:sldId id="266" r:id="rId14"/>
    <p:sldId id="268" r:id="rId15"/>
    <p:sldId id="269" r:id="rId16"/>
    <p:sldId id="287" r:id="rId17"/>
    <p:sldId id="286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30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nosillat:Documents:AMTEL:arendused:Autod_1000_elanikku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nosillat:Documents:AMTEL:dokumendid:Amtel-s&#245;idu-vanu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nosillat:Documents:AMTEL:dokumendid:Erinevad%20arvutuse%20alused%20autopargis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nosillat:Documents:AMTEL:dokumendid:Erinevad%20arvutuse%20alused%20autopargis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nosillat:Documents:AMTEL:dokumendid:Erinevad%20arvutuse%20alused%20autopargis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nosillat:Documents:AMTEL:dokumendid:Erinevad%20arvutuse%20alused%20autopargi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35704212820855"/>
          <c:y val="0.0374305674821957"/>
          <c:w val="0.830397482094399"/>
          <c:h val="0.800056352157758"/>
        </c:manualLayout>
      </c:layout>
      <c:areaChart>
        <c:grouping val="standard"/>
        <c:ser>
          <c:idx val="3"/>
          <c:order val="2"/>
          <c:tx>
            <c:strRef>
              <c:f>'Eesti stat'!$H$23:$H$24</c:f>
              <c:strCache>
                <c:ptCount val="1"/>
                <c:pt idx="0">
                  <c:v>veoautod+bussid</c:v>
                </c:pt>
              </c:strCache>
            </c:strRef>
          </c:tx>
          <c:spPr>
            <a:ln w="25400">
              <a:noFill/>
            </a:ln>
          </c:spPr>
          <c:cat>
            <c:numRef>
              <c:f>'Eesti stat'!$F$26:$F$47</c:f>
              <c:numCache>
                <c:formatCode>General</c:formatCode>
                <c:ptCount val="22"/>
                <c:pt idx="0">
                  <c:v>1992.0</c:v>
                </c:pt>
                <c:pt idx="1">
                  <c:v>1993.0</c:v>
                </c:pt>
                <c:pt idx="2">
                  <c:v>1994.0</c:v>
                </c:pt>
                <c:pt idx="3">
                  <c:v>1995.0</c:v>
                </c:pt>
                <c:pt idx="4">
                  <c:v>1996.0</c:v>
                </c:pt>
                <c:pt idx="5">
                  <c:v>1997.0</c:v>
                </c:pt>
                <c:pt idx="6">
                  <c:v>1998.0</c:v>
                </c:pt>
                <c:pt idx="7">
                  <c:v>1999.0</c:v>
                </c:pt>
                <c:pt idx="8">
                  <c:v>2000.0</c:v>
                </c:pt>
                <c:pt idx="9">
                  <c:v>2001.0</c:v>
                </c:pt>
                <c:pt idx="10">
                  <c:v>2002.0</c:v>
                </c:pt>
                <c:pt idx="11">
                  <c:v>2003.0</c:v>
                </c:pt>
                <c:pt idx="12">
                  <c:v>2004.0</c:v>
                </c:pt>
                <c:pt idx="13">
                  <c:v>2005.0</c:v>
                </c:pt>
                <c:pt idx="14">
                  <c:v>2006.0</c:v>
                </c:pt>
                <c:pt idx="15">
                  <c:v>2007.0</c:v>
                </c:pt>
                <c:pt idx="16">
                  <c:v>2008.0</c:v>
                </c:pt>
                <c:pt idx="17">
                  <c:v>2009.0</c:v>
                </c:pt>
                <c:pt idx="18">
                  <c:v>2010.0</c:v>
                </c:pt>
                <c:pt idx="19">
                  <c:v>2011.0</c:v>
                </c:pt>
                <c:pt idx="20">
                  <c:v>2012.0</c:v>
                </c:pt>
                <c:pt idx="21">
                  <c:v>2013.0</c:v>
                </c:pt>
              </c:numCache>
            </c:numRef>
          </c:cat>
          <c:val>
            <c:numRef>
              <c:f>'Eesti stat'!$H$26:$H$47</c:f>
              <c:numCache>
                <c:formatCode>General</c:formatCode>
                <c:ptCount val="22"/>
                <c:pt idx="0">
                  <c:v>71128.0</c:v>
                </c:pt>
                <c:pt idx="1">
                  <c:v>71634.0</c:v>
                </c:pt>
                <c:pt idx="2">
                  <c:v>71459.0</c:v>
                </c:pt>
                <c:pt idx="3">
                  <c:v>72607.0</c:v>
                </c:pt>
                <c:pt idx="4">
                  <c:v>78133.0</c:v>
                </c:pt>
                <c:pt idx="5">
                  <c:v>83062.0</c:v>
                </c:pt>
                <c:pt idx="6">
                  <c:v>86923.0</c:v>
                </c:pt>
                <c:pt idx="7">
                  <c:v>87226.0</c:v>
                </c:pt>
                <c:pt idx="8">
                  <c:v>88178.0</c:v>
                </c:pt>
                <c:pt idx="9">
                  <c:v>86077.0</c:v>
                </c:pt>
                <c:pt idx="10">
                  <c:v>85485.0</c:v>
                </c:pt>
                <c:pt idx="11">
                  <c:v>88794.0</c:v>
                </c:pt>
                <c:pt idx="12">
                  <c:v>91016.0</c:v>
                </c:pt>
                <c:pt idx="13">
                  <c:v>91395.0</c:v>
                </c:pt>
                <c:pt idx="14">
                  <c:v>98238.0</c:v>
                </c:pt>
                <c:pt idx="15">
                  <c:v>84590.0</c:v>
                </c:pt>
                <c:pt idx="16">
                  <c:v>87642.0</c:v>
                </c:pt>
                <c:pt idx="17">
                  <c:v>85228.0</c:v>
                </c:pt>
                <c:pt idx="18">
                  <c:v>85371.0</c:v>
                </c:pt>
                <c:pt idx="19">
                  <c:v>88493.0</c:v>
                </c:pt>
                <c:pt idx="20">
                  <c:v>92356.0</c:v>
                </c:pt>
                <c:pt idx="21">
                  <c:v>95696.0</c:v>
                </c:pt>
              </c:numCache>
            </c:numRef>
          </c:val>
        </c:ser>
        <c:ser>
          <c:idx val="0"/>
          <c:order val="0"/>
          <c:tx>
            <c:strRef>
              <c:f>'Eesti stat'!$G$23:$G$24</c:f>
              <c:strCache>
                <c:ptCount val="1"/>
                <c:pt idx="0">
                  <c:v>sõiduautod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9050" cmpd="sng">
              <a:solidFill>
                <a:schemeClr val="tx1"/>
              </a:solidFill>
            </a:ln>
            <a:effectLst/>
          </c:spPr>
          <c:cat>
            <c:numRef>
              <c:f>'Eesti stat'!$F$25:$F$48</c:f>
              <c:numCache>
                <c:formatCode>General</c:formatCode>
                <c:ptCount val="24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</c:numCache>
            </c:numRef>
          </c:cat>
          <c:val>
            <c:numRef>
              <c:f>'Eesti stat'!$G$25:$G$48</c:f>
              <c:numCache>
                <c:formatCode>General</c:formatCode>
                <c:ptCount val="24"/>
                <c:pt idx="0">
                  <c:v>261086.0</c:v>
                </c:pt>
                <c:pt idx="1">
                  <c:v>283469.0</c:v>
                </c:pt>
                <c:pt idx="2">
                  <c:v>317425.0</c:v>
                </c:pt>
                <c:pt idx="3">
                  <c:v>337196.0</c:v>
                </c:pt>
                <c:pt idx="4">
                  <c:v>383444.0</c:v>
                </c:pt>
                <c:pt idx="5">
                  <c:v>406598.0</c:v>
                </c:pt>
                <c:pt idx="6">
                  <c:v>427678.0</c:v>
                </c:pt>
                <c:pt idx="7">
                  <c:v>450954.0</c:v>
                </c:pt>
                <c:pt idx="8">
                  <c:v>458700.0</c:v>
                </c:pt>
                <c:pt idx="9">
                  <c:v>463883.0</c:v>
                </c:pt>
                <c:pt idx="10">
                  <c:v>407272.0</c:v>
                </c:pt>
                <c:pt idx="11">
                  <c:v>400697.0</c:v>
                </c:pt>
                <c:pt idx="12">
                  <c:v>433982.0</c:v>
                </c:pt>
                <c:pt idx="13">
                  <c:v>471183.0</c:v>
                </c:pt>
                <c:pt idx="14">
                  <c:v>493780.0</c:v>
                </c:pt>
                <c:pt idx="15">
                  <c:v>554012.0</c:v>
                </c:pt>
                <c:pt idx="16">
                  <c:v>523766.0</c:v>
                </c:pt>
                <c:pt idx="17">
                  <c:v>551830.0</c:v>
                </c:pt>
                <c:pt idx="18">
                  <c:v>545692.0</c:v>
                </c:pt>
                <c:pt idx="19">
                  <c:v>552684.0</c:v>
                </c:pt>
                <c:pt idx="20">
                  <c:v>574015.0</c:v>
                </c:pt>
                <c:pt idx="21">
                  <c:v>602133.0</c:v>
                </c:pt>
                <c:pt idx="22">
                  <c:v>623641.0</c:v>
                </c:pt>
                <c:pt idx="23">
                  <c:v>641717.0</c:v>
                </c:pt>
              </c:numCache>
            </c:numRef>
          </c:val>
        </c:ser>
        <c:ser>
          <c:idx val="1"/>
          <c:order val="1"/>
          <c:tx>
            <c:strRef>
              <c:f>'Eesti stat'!$H$23:$H$24</c:f>
              <c:strCache>
                <c:ptCount val="1"/>
                <c:pt idx="0">
                  <c:v>veoautod+bussid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9050" cmpd="sng">
              <a:solidFill>
                <a:schemeClr val="tx1"/>
              </a:solidFill>
            </a:ln>
          </c:spPr>
          <c:cat>
            <c:numRef>
              <c:f>'Eesti stat'!$F$25:$F$48</c:f>
              <c:numCache>
                <c:formatCode>General</c:formatCode>
                <c:ptCount val="24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</c:numCache>
            </c:numRef>
          </c:cat>
          <c:val>
            <c:numRef>
              <c:f>'Eesti stat'!$H$25:$H$48</c:f>
              <c:numCache>
                <c:formatCode>General</c:formatCode>
                <c:ptCount val="24"/>
                <c:pt idx="0">
                  <c:v>73565.0</c:v>
                </c:pt>
                <c:pt idx="1">
                  <c:v>71128.0</c:v>
                </c:pt>
                <c:pt idx="2">
                  <c:v>71634.0</c:v>
                </c:pt>
                <c:pt idx="3">
                  <c:v>71459.0</c:v>
                </c:pt>
                <c:pt idx="4">
                  <c:v>72607.0</c:v>
                </c:pt>
                <c:pt idx="5">
                  <c:v>78133.0</c:v>
                </c:pt>
                <c:pt idx="6">
                  <c:v>83062.0</c:v>
                </c:pt>
                <c:pt idx="7">
                  <c:v>86923.0</c:v>
                </c:pt>
                <c:pt idx="8">
                  <c:v>87226.0</c:v>
                </c:pt>
                <c:pt idx="9">
                  <c:v>88178.0</c:v>
                </c:pt>
                <c:pt idx="10">
                  <c:v>86077.0</c:v>
                </c:pt>
                <c:pt idx="11">
                  <c:v>85485.0</c:v>
                </c:pt>
                <c:pt idx="12">
                  <c:v>88794.0</c:v>
                </c:pt>
                <c:pt idx="13">
                  <c:v>91016.0</c:v>
                </c:pt>
                <c:pt idx="14">
                  <c:v>91395.0</c:v>
                </c:pt>
                <c:pt idx="15">
                  <c:v>98238.0</c:v>
                </c:pt>
                <c:pt idx="16">
                  <c:v>84590.0</c:v>
                </c:pt>
                <c:pt idx="17">
                  <c:v>87642.0</c:v>
                </c:pt>
                <c:pt idx="18">
                  <c:v>85228.0</c:v>
                </c:pt>
                <c:pt idx="19">
                  <c:v>85371.0</c:v>
                </c:pt>
                <c:pt idx="20">
                  <c:v>88493.0</c:v>
                </c:pt>
                <c:pt idx="21">
                  <c:v>92356.0</c:v>
                </c:pt>
                <c:pt idx="22">
                  <c:v>95696.0</c:v>
                </c:pt>
                <c:pt idx="23">
                  <c:v>99047.0</c:v>
                </c:pt>
              </c:numCache>
            </c:numRef>
          </c:val>
        </c:ser>
        <c:axId val="496503304"/>
        <c:axId val="757405416"/>
      </c:areaChart>
      <c:catAx>
        <c:axId val="496503304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2000" b="1" i="0"/>
            </a:pPr>
            <a:endParaRPr lang="en-US"/>
          </a:p>
        </c:txPr>
        <c:crossAx val="757405416"/>
        <c:crosses val="autoZero"/>
        <c:auto val="1"/>
        <c:lblAlgn val="ctr"/>
        <c:lblOffset val="100"/>
      </c:catAx>
      <c:valAx>
        <c:axId val="757405416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2200" b="1" i="0"/>
            </a:pPr>
            <a:endParaRPr lang="en-US"/>
          </a:p>
        </c:txPr>
        <c:crossAx val="496503304"/>
        <c:crosses val="autoZero"/>
        <c:crossBetween val="midCat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30922353455818"/>
          <c:y val="0.0336154101510157"/>
          <c:w val="0.820010826771653"/>
          <c:h val="0.809829934111002"/>
        </c:manualLayout>
      </c:layout>
      <c:barChart>
        <c:barDir val="col"/>
        <c:grouping val="clustered"/>
        <c:ser>
          <c:idx val="0"/>
          <c:order val="0"/>
          <c:tx>
            <c:strRef>
              <c:f>'28022013'!$C$98</c:f>
              <c:strCache>
                <c:ptCount val="1"/>
                <c:pt idx="0">
                  <c:v>Sõiduautosid</c:v>
                </c:pt>
              </c:strCache>
            </c:strRef>
          </c:tx>
          <c:spPr>
            <a:solidFill>
              <a:srgbClr val="000090"/>
            </a:solidFill>
            <a:ln w="25400">
              <a:solidFill>
                <a:srgbClr val="000090"/>
              </a:solidFill>
            </a:ln>
            <a:effectLst/>
          </c:spPr>
          <c:cat>
            <c:numRef>
              <c:f>'28022013'!$B$99:$B$191</c:f>
              <c:numCache>
                <c:formatCode>General</c:formatCode>
                <c:ptCount val="93"/>
                <c:pt idx="0">
                  <c:v>1920.0</c:v>
                </c:pt>
                <c:pt idx="1">
                  <c:v>1921.0</c:v>
                </c:pt>
                <c:pt idx="2">
                  <c:v>1923.0</c:v>
                </c:pt>
                <c:pt idx="3">
                  <c:v>1924.0</c:v>
                </c:pt>
                <c:pt idx="4">
                  <c:v>1925.0</c:v>
                </c:pt>
                <c:pt idx="5">
                  <c:v>1927.0</c:v>
                </c:pt>
                <c:pt idx="6">
                  <c:v>1928.0</c:v>
                </c:pt>
                <c:pt idx="7">
                  <c:v>1929.0</c:v>
                </c:pt>
                <c:pt idx="8">
                  <c:v>1930.0</c:v>
                </c:pt>
                <c:pt idx="9">
                  <c:v>1931.0</c:v>
                </c:pt>
                <c:pt idx="10">
                  <c:v>1932.0</c:v>
                </c:pt>
                <c:pt idx="11">
                  <c:v>1933.0</c:v>
                </c:pt>
                <c:pt idx="12">
                  <c:v>1934.0</c:v>
                </c:pt>
                <c:pt idx="13">
                  <c:v>1935.0</c:v>
                </c:pt>
                <c:pt idx="14">
                  <c:v>1936.0</c:v>
                </c:pt>
                <c:pt idx="15">
                  <c:v>1937.0</c:v>
                </c:pt>
                <c:pt idx="16">
                  <c:v>1938.0</c:v>
                </c:pt>
                <c:pt idx="17">
                  <c:v>1939.0</c:v>
                </c:pt>
                <c:pt idx="18">
                  <c:v>1940.0</c:v>
                </c:pt>
                <c:pt idx="19">
                  <c:v>1941.0</c:v>
                </c:pt>
                <c:pt idx="20">
                  <c:v>1942.0</c:v>
                </c:pt>
                <c:pt idx="21">
                  <c:v>1943.0</c:v>
                </c:pt>
                <c:pt idx="22">
                  <c:v>1944.0</c:v>
                </c:pt>
                <c:pt idx="23">
                  <c:v>1945.0</c:v>
                </c:pt>
                <c:pt idx="24">
                  <c:v>1946.0</c:v>
                </c:pt>
                <c:pt idx="25">
                  <c:v>1947.0</c:v>
                </c:pt>
                <c:pt idx="26">
                  <c:v>1948.0</c:v>
                </c:pt>
                <c:pt idx="27">
                  <c:v>1949.0</c:v>
                </c:pt>
                <c:pt idx="28">
                  <c:v>1950.0</c:v>
                </c:pt>
                <c:pt idx="29">
                  <c:v>1951.0</c:v>
                </c:pt>
                <c:pt idx="30">
                  <c:v>1952.0</c:v>
                </c:pt>
                <c:pt idx="31">
                  <c:v>1953.0</c:v>
                </c:pt>
                <c:pt idx="32">
                  <c:v>1954.0</c:v>
                </c:pt>
                <c:pt idx="33">
                  <c:v>1955.0</c:v>
                </c:pt>
                <c:pt idx="34">
                  <c:v>1956.0</c:v>
                </c:pt>
                <c:pt idx="35">
                  <c:v>1957.0</c:v>
                </c:pt>
                <c:pt idx="36">
                  <c:v>1958.0</c:v>
                </c:pt>
                <c:pt idx="37">
                  <c:v>1959.0</c:v>
                </c:pt>
                <c:pt idx="38">
                  <c:v>1960.0</c:v>
                </c:pt>
                <c:pt idx="39">
                  <c:v>1961.0</c:v>
                </c:pt>
                <c:pt idx="40">
                  <c:v>1962.0</c:v>
                </c:pt>
                <c:pt idx="41">
                  <c:v>1963.0</c:v>
                </c:pt>
                <c:pt idx="42">
                  <c:v>1964.0</c:v>
                </c:pt>
                <c:pt idx="43">
                  <c:v>1965.0</c:v>
                </c:pt>
                <c:pt idx="44">
                  <c:v>1966.0</c:v>
                </c:pt>
                <c:pt idx="45">
                  <c:v>1967.0</c:v>
                </c:pt>
                <c:pt idx="46">
                  <c:v>1968.0</c:v>
                </c:pt>
                <c:pt idx="47">
                  <c:v>1969.0</c:v>
                </c:pt>
                <c:pt idx="48">
                  <c:v>1970.0</c:v>
                </c:pt>
                <c:pt idx="49">
                  <c:v>1971.0</c:v>
                </c:pt>
                <c:pt idx="50">
                  <c:v>1972.0</c:v>
                </c:pt>
                <c:pt idx="51">
                  <c:v>1973.0</c:v>
                </c:pt>
                <c:pt idx="52">
                  <c:v>1974.0</c:v>
                </c:pt>
                <c:pt idx="53">
                  <c:v>1975.0</c:v>
                </c:pt>
                <c:pt idx="54">
                  <c:v>1976.0</c:v>
                </c:pt>
                <c:pt idx="55">
                  <c:v>1977.0</c:v>
                </c:pt>
                <c:pt idx="56">
                  <c:v>1978.0</c:v>
                </c:pt>
                <c:pt idx="57">
                  <c:v>1979.0</c:v>
                </c:pt>
                <c:pt idx="58">
                  <c:v>1980.0</c:v>
                </c:pt>
                <c:pt idx="59">
                  <c:v>1981.0</c:v>
                </c:pt>
                <c:pt idx="60">
                  <c:v>1982.0</c:v>
                </c:pt>
                <c:pt idx="61">
                  <c:v>1983.0</c:v>
                </c:pt>
                <c:pt idx="62">
                  <c:v>1984.0</c:v>
                </c:pt>
                <c:pt idx="63">
                  <c:v>1985.0</c:v>
                </c:pt>
                <c:pt idx="64">
                  <c:v>1986.0</c:v>
                </c:pt>
                <c:pt idx="65">
                  <c:v>1987.0</c:v>
                </c:pt>
                <c:pt idx="66">
                  <c:v>1988.0</c:v>
                </c:pt>
                <c:pt idx="67">
                  <c:v>1989.0</c:v>
                </c:pt>
                <c:pt idx="68">
                  <c:v>1990.0</c:v>
                </c:pt>
                <c:pt idx="69">
                  <c:v>1991.0</c:v>
                </c:pt>
                <c:pt idx="70">
                  <c:v>1992.0</c:v>
                </c:pt>
                <c:pt idx="71">
                  <c:v>1993.0</c:v>
                </c:pt>
                <c:pt idx="72">
                  <c:v>1994.0</c:v>
                </c:pt>
                <c:pt idx="73">
                  <c:v>1995.0</c:v>
                </c:pt>
                <c:pt idx="74">
                  <c:v>1996.0</c:v>
                </c:pt>
                <c:pt idx="75">
                  <c:v>1997.0</c:v>
                </c:pt>
                <c:pt idx="76">
                  <c:v>1998.0</c:v>
                </c:pt>
                <c:pt idx="77">
                  <c:v>1999.0</c:v>
                </c:pt>
                <c:pt idx="78">
                  <c:v>2000.0</c:v>
                </c:pt>
                <c:pt idx="79">
                  <c:v>2001.0</c:v>
                </c:pt>
                <c:pt idx="80">
                  <c:v>2002.0</c:v>
                </c:pt>
                <c:pt idx="81">
                  <c:v>2003.0</c:v>
                </c:pt>
                <c:pt idx="82">
                  <c:v>2004.0</c:v>
                </c:pt>
                <c:pt idx="83">
                  <c:v>2005.0</c:v>
                </c:pt>
                <c:pt idx="84">
                  <c:v>2006.0</c:v>
                </c:pt>
                <c:pt idx="85">
                  <c:v>2007.0</c:v>
                </c:pt>
                <c:pt idx="86">
                  <c:v>2008.0</c:v>
                </c:pt>
                <c:pt idx="87">
                  <c:v>2009.0</c:v>
                </c:pt>
                <c:pt idx="88">
                  <c:v>2010.0</c:v>
                </c:pt>
                <c:pt idx="89">
                  <c:v>2011.0</c:v>
                </c:pt>
                <c:pt idx="90">
                  <c:v>2012.0</c:v>
                </c:pt>
                <c:pt idx="91">
                  <c:v>2013.0</c:v>
                </c:pt>
                <c:pt idx="92">
                  <c:v>2014.0</c:v>
                </c:pt>
              </c:numCache>
            </c:numRef>
          </c:cat>
          <c:val>
            <c:numRef>
              <c:f>'28022013'!$C$99:$C$191</c:f>
              <c:numCache>
                <c:formatCode>General</c:formatCode>
                <c:ptCount val="93"/>
                <c:pt idx="0">
                  <c:v>2.0</c:v>
                </c:pt>
                <c:pt idx="1">
                  <c:v>1.0</c:v>
                </c:pt>
                <c:pt idx="2">
                  <c:v>3.0</c:v>
                </c:pt>
                <c:pt idx="3">
                  <c:v>2.0</c:v>
                </c:pt>
                <c:pt idx="4">
                  <c:v>3.0</c:v>
                </c:pt>
                <c:pt idx="5">
                  <c:v>5.0</c:v>
                </c:pt>
                <c:pt idx="6">
                  <c:v>4.0</c:v>
                </c:pt>
                <c:pt idx="7">
                  <c:v>2.0</c:v>
                </c:pt>
                <c:pt idx="8">
                  <c:v>3.0</c:v>
                </c:pt>
                <c:pt idx="9">
                  <c:v>2.0</c:v>
                </c:pt>
                <c:pt idx="10">
                  <c:v>4.0</c:v>
                </c:pt>
                <c:pt idx="11">
                  <c:v>3.0</c:v>
                </c:pt>
                <c:pt idx="12">
                  <c:v>9.0</c:v>
                </c:pt>
                <c:pt idx="13">
                  <c:v>8.0</c:v>
                </c:pt>
                <c:pt idx="14">
                  <c:v>18.0</c:v>
                </c:pt>
                <c:pt idx="15">
                  <c:v>28.0</c:v>
                </c:pt>
                <c:pt idx="16">
                  <c:v>69.0</c:v>
                </c:pt>
                <c:pt idx="17">
                  <c:v>66.0</c:v>
                </c:pt>
                <c:pt idx="18">
                  <c:v>21.0</c:v>
                </c:pt>
                <c:pt idx="19">
                  <c:v>9.0</c:v>
                </c:pt>
                <c:pt idx="20">
                  <c:v>12.0</c:v>
                </c:pt>
                <c:pt idx="21">
                  <c:v>11.0</c:v>
                </c:pt>
                <c:pt idx="22">
                  <c:v>6.0</c:v>
                </c:pt>
                <c:pt idx="23">
                  <c:v>6.0</c:v>
                </c:pt>
                <c:pt idx="24">
                  <c:v>5.0</c:v>
                </c:pt>
                <c:pt idx="25">
                  <c:v>14.0</c:v>
                </c:pt>
                <c:pt idx="26">
                  <c:v>39.0</c:v>
                </c:pt>
                <c:pt idx="27">
                  <c:v>58.0</c:v>
                </c:pt>
                <c:pt idx="28">
                  <c:v>62.0</c:v>
                </c:pt>
                <c:pt idx="29">
                  <c:v>35.0</c:v>
                </c:pt>
                <c:pt idx="30">
                  <c:v>52.0</c:v>
                </c:pt>
                <c:pt idx="31">
                  <c:v>76.0</c:v>
                </c:pt>
                <c:pt idx="32">
                  <c:v>70.0</c:v>
                </c:pt>
                <c:pt idx="33">
                  <c:v>95.0</c:v>
                </c:pt>
                <c:pt idx="34">
                  <c:v>71.0</c:v>
                </c:pt>
                <c:pt idx="35">
                  <c:v>74.0</c:v>
                </c:pt>
                <c:pt idx="36">
                  <c:v>124.0</c:v>
                </c:pt>
                <c:pt idx="37">
                  <c:v>138.0</c:v>
                </c:pt>
                <c:pt idx="38">
                  <c:v>163.0</c:v>
                </c:pt>
                <c:pt idx="39">
                  <c:v>129.0</c:v>
                </c:pt>
                <c:pt idx="40">
                  <c:v>142.0</c:v>
                </c:pt>
                <c:pt idx="41">
                  <c:v>146.0</c:v>
                </c:pt>
                <c:pt idx="42">
                  <c:v>184.0</c:v>
                </c:pt>
                <c:pt idx="43">
                  <c:v>197.0</c:v>
                </c:pt>
                <c:pt idx="44">
                  <c:v>217.0</c:v>
                </c:pt>
                <c:pt idx="45">
                  <c:v>233.0</c:v>
                </c:pt>
                <c:pt idx="46">
                  <c:v>250.0</c:v>
                </c:pt>
                <c:pt idx="47">
                  <c:v>253.0</c:v>
                </c:pt>
                <c:pt idx="48">
                  <c:v>281.0</c:v>
                </c:pt>
                <c:pt idx="49">
                  <c:v>357.0</c:v>
                </c:pt>
                <c:pt idx="50">
                  <c:v>675.0</c:v>
                </c:pt>
                <c:pt idx="51">
                  <c:v>945.0</c:v>
                </c:pt>
                <c:pt idx="52">
                  <c:v>1088.0</c:v>
                </c:pt>
                <c:pt idx="53">
                  <c:v>1127.0</c:v>
                </c:pt>
                <c:pt idx="54">
                  <c:v>1118.0</c:v>
                </c:pt>
                <c:pt idx="55">
                  <c:v>1151.0</c:v>
                </c:pt>
                <c:pt idx="56">
                  <c:v>1239.0</c:v>
                </c:pt>
                <c:pt idx="57">
                  <c:v>1545.0</c:v>
                </c:pt>
                <c:pt idx="58">
                  <c:v>1818.0</c:v>
                </c:pt>
                <c:pt idx="59">
                  <c:v>2215.0</c:v>
                </c:pt>
                <c:pt idx="60">
                  <c:v>3240.0</c:v>
                </c:pt>
                <c:pt idx="61">
                  <c:v>5208.0</c:v>
                </c:pt>
                <c:pt idx="62">
                  <c:v>5697.0</c:v>
                </c:pt>
                <c:pt idx="63">
                  <c:v>6986.0</c:v>
                </c:pt>
                <c:pt idx="64">
                  <c:v>8407.0</c:v>
                </c:pt>
                <c:pt idx="65">
                  <c:v>9644.0</c:v>
                </c:pt>
                <c:pt idx="66">
                  <c:v>11140.0</c:v>
                </c:pt>
                <c:pt idx="67">
                  <c:v>11791.0</c:v>
                </c:pt>
                <c:pt idx="68">
                  <c:v>13516.0</c:v>
                </c:pt>
                <c:pt idx="69">
                  <c:v>19222.0</c:v>
                </c:pt>
                <c:pt idx="70">
                  <c:v>23698.0</c:v>
                </c:pt>
                <c:pt idx="71">
                  <c:v>21979.0</c:v>
                </c:pt>
                <c:pt idx="72">
                  <c:v>23118.0</c:v>
                </c:pt>
                <c:pt idx="73">
                  <c:v>24035.0</c:v>
                </c:pt>
                <c:pt idx="74">
                  <c:v>25045.0</c:v>
                </c:pt>
                <c:pt idx="75">
                  <c:v>27519.0</c:v>
                </c:pt>
                <c:pt idx="76">
                  <c:v>27204.0</c:v>
                </c:pt>
                <c:pt idx="77">
                  <c:v>25937.0</c:v>
                </c:pt>
                <c:pt idx="78">
                  <c:v>24809.0</c:v>
                </c:pt>
                <c:pt idx="79">
                  <c:v>23433.0</c:v>
                </c:pt>
                <c:pt idx="80">
                  <c:v>23987.0</c:v>
                </c:pt>
                <c:pt idx="81">
                  <c:v>24871.0</c:v>
                </c:pt>
                <c:pt idx="82">
                  <c:v>24746.0</c:v>
                </c:pt>
                <c:pt idx="83">
                  <c:v>24905.0</c:v>
                </c:pt>
                <c:pt idx="84">
                  <c:v>28930.0</c:v>
                </c:pt>
                <c:pt idx="85">
                  <c:v>35194.0</c:v>
                </c:pt>
                <c:pt idx="86">
                  <c:v>27214.0</c:v>
                </c:pt>
                <c:pt idx="87">
                  <c:v>9900.0</c:v>
                </c:pt>
                <c:pt idx="88">
                  <c:v>10314.0</c:v>
                </c:pt>
                <c:pt idx="89">
                  <c:v>16163.0</c:v>
                </c:pt>
                <c:pt idx="90">
                  <c:v>18501.0</c:v>
                </c:pt>
                <c:pt idx="91">
                  <c:v>19500.0</c:v>
                </c:pt>
                <c:pt idx="92">
                  <c:v>0.0</c:v>
                </c:pt>
              </c:numCache>
            </c:numRef>
          </c:val>
        </c:ser>
        <c:axId val="804097608"/>
        <c:axId val="731721848"/>
      </c:barChart>
      <c:catAx>
        <c:axId val="8040976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2400" b="1" i="0"/>
            </a:pPr>
            <a:endParaRPr lang="en-US"/>
          </a:p>
        </c:txPr>
        <c:crossAx val="731721848"/>
        <c:crosses val="autoZero"/>
        <c:auto val="1"/>
        <c:lblAlgn val="ctr"/>
        <c:lblOffset val="100"/>
        <c:tickLblSkip val="13"/>
        <c:tickMarkSkip val="5"/>
      </c:catAx>
      <c:valAx>
        <c:axId val="731721848"/>
        <c:scaling>
          <c:orientation val="minMax"/>
          <c:max val="36000.0"/>
          <c:min val="0.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2400" b="1" i="0"/>
            </a:pPr>
            <a:endParaRPr lang="en-US"/>
          </a:p>
        </c:txPr>
        <c:crossAx val="804097608"/>
        <c:crosses val="autoZero"/>
        <c:crossBetween val="midCat"/>
        <c:minorUnit val="5000.0"/>
      </c:valAx>
      <c:spPr>
        <a:noFill/>
        <a:ln w="25400">
          <a:noFill/>
        </a:ln>
      </c:spPr>
    </c:plotArea>
    <c:plotVisOnly val="1"/>
    <c:dispBlanksAs val="gap"/>
  </c:chart>
  <c:spPr>
    <a:noFill/>
    <a:ln w="3175">
      <a:noFill/>
      <a:prstDash val="solid"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otX val="30"/>
      <c:perspective val="30"/>
    </c:view3D>
    <c:plotArea>
      <c:layout/>
      <c:pie3DChart>
        <c:varyColors val="1"/>
        <c:ser>
          <c:idx val="0"/>
          <c:order val="0"/>
          <c:cat>
            <c:strRef>
              <c:f>kytys!$J$159:$J$161</c:f>
              <c:strCache>
                <c:ptCount val="3"/>
                <c:pt idx="0">
                  <c:v>bensiin</c:v>
                </c:pt>
                <c:pt idx="1">
                  <c:v>diisel</c:v>
                </c:pt>
                <c:pt idx="2">
                  <c:v>muud</c:v>
                </c:pt>
              </c:strCache>
            </c:strRef>
          </c:cat>
          <c:val>
            <c:numRef>
              <c:f>kytys!$K$159:$K$161</c:f>
              <c:numCache>
                <c:formatCode>General</c:formatCode>
                <c:ptCount val="3"/>
                <c:pt idx="0">
                  <c:v>425388.0</c:v>
                </c:pt>
                <c:pt idx="1">
                  <c:v>211995.0</c:v>
                </c:pt>
                <c:pt idx="2">
                  <c:v>4334.0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25665631940238"/>
          <c:y val="0.0753782678662767"/>
          <c:w val="0.1743343405875"/>
          <c:h val="0.269733008094891"/>
        </c:manualLayout>
      </c:layout>
      <c:txPr>
        <a:bodyPr/>
        <a:lstStyle/>
        <a:p>
          <a:pPr>
            <a:defRPr sz="22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otX val="30"/>
      <c:perspective val="30"/>
    </c:view3D>
    <c:plotArea>
      <c:layout/>
      <c:pie3DChart>
        <c:varyColors val="1"/>
        <c:ser>
          <c:idx val="0"/>
          <c:order val="0"/>
          <c:cat>
            <c:strRef>
              <c:f>kytys!$J$187:$J$189</c:f>
              <c:strCache>
                <c:ptCount val="3"/>
                <c:pt idx="0">
                  <c:v>bensiin</c:v>
                </c:pt>
                <c:pt idx="1">
                  <c:v>diisel</c:v>
                </c:pt>
                <c:pt idx="2">
                  <c:v>muud</c:v>
                </c:pt>
              </c:strCache>
            </c:strRef>
          </c:cat>
          <c:val>
            <c:numRef>
              <c:f>kytys!$K$187:$K$189</c:f>
              <c:numCache>
                <c:formatCode>General</c:formatCode>
                <c:ptCount val="3"/>
                <c:pt idx="0">
                  <c:v>18656.0</c:v>
                </c:pt>
                <c:pt idx="1">
                  <c:v>80294.0</c:v>
                </c:pt>
                <c:pt idx="2">
                  <c:v>97.0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otX val="30"/>
      <c:perspective val="30"/>
    </c:view3D>
    <c:plotArea>
      <c:layout/>
      <c:pie3DChart>
        <c:varyColors val="1"/>
        <c:ser>
          <c:idx val="0"/>
          <c:order val="0"/>
          <c:cat>
            <c:strRef>
              <c:f>kytys!$H$245:$H$248</c:f>
              <c:strCache>
                <c:ptCount val="4"/>
                <c:pt idx="0">
                  <c:v>Bensiin</c:v>
                </c:pt>
                <c:pt idx="1">
                  <c:v>Diisel</c:v>
                </c:pt>
                <c:pt idx="2">
                  <c:v>Elekter</c:v>
                </c:pt>
                <c:pt idx="3">
                  <c:v>Hübriid</c:v>
                </c:pt>
              </c:strCache>
            </c:strRef>
          </c:cat>
          <c:val>
            <c:numRef>
              <c:f>kytys!$I$245:$I$248</c:f>
              <c:numCache>
                <c:formatCode>General</c:formatCode>
                <c:ptCount val="4"/>
                <c:pt idx="0">
                  <c:v>1198.0</c:v>
                </c:pt>
                <c:pt idx="1">
                  <c:v>687.0</c:v>
                </c:pt>
                <c:pt idx="2">
                  <c:v>31.0</c:v>
                </c:pt>
                <c:pt idx="3">
                  <c:v>26.0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27546147401566"/>
          <c:y val="0.00244739144449049"/>
          <c:w val="0.145299413328696"/>
          <c:h val="0.381070129391721"/>
        </c:manualLayout>
      </c:layout>
      <c:txPr>
        <a:bodyPr/>
        <a:lstStyle/>
        <a:p>
          <a:pPr>
            <a:defRPr sz="2200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otX val="30"/>
      <c:perspective val="30"/>
    </c:view3D>
    <c:plotArea>
      <c:layout/>
      <c:pie3DChart>
        <c:varyColors val="1"/>
        <c:ser>
          <c:idx val="0"/>
          <c:order val="0"/>
          <c:cat>
            <c:strRef>
              <c:f>kytys!$H$257:$H$259</c:f>
              <c:strCache>
                <c:ptCount val="3"/>
                <c:pt idx="0">
                  <c:v>Bensiin</c:v>
                </c:pt>
                <c:pt idx="1">
                  <c:v>Diisel</c:v>
                </c:pt>
                <c:pt idx="2">
                  <c:v>Elekter</c:v>
                </c:pt>
              </c:strCache>
            </c:strRef>
          </c:cat>
          <c:val>
            <c:numRef>
              <c:f>kytys!$I$257:$I$259</c:f>
              <c:numCache>
                <c:formatCode>General</c:formatCode>
                <c:ptCount val="3"/>
                <c:pt idx="0">
                  <c:v>14.0</c:v>
                </c:pt>
                <c:pt idx="1">
                  <c:v>259.0</c:v>
                </c:pt>
                <c:pt idx="2">
                  <c:v>2.0</c:v>
                </c:pt>
              </c:numCache>
            </c:numRef>
          </c:val>
        </c:ser>
      </c:pie3DChart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0.60169</cdr:x>
      <cdr:y>0.31747</cdr:y>
    </cdr:from>
    <cdr:to>
      <cdr:x>0.95</cdr:x>
      <cdr:y>0.71808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410200" y="1630362"/>
          <a:ext cx="3131820" cy="2057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800" b="1" u="sng" dirty="0" err="1" smtClean="0"/>
            <a:t>Keskmine</a:t>
          </a:r>
          <a:r>
            <a:rPr lang="en-US" sz="2800" b="1" u="sng" dirty="0" smtClean="0"/>
            <a:t> </a:t>
          </a:r>
          <a:r>
            <a:rPr lang="en-US" sz="2800" b="1" u="sng" dirty="0" err="1" smtClean="0"/>
            <a:t>vanus</a:t>
          </a:r>
          <a:endParaRPr lang="en-US" sz="2800" b="1" u="sng" dirty="0" smtClean="0"/>
        </a:p>
        <a:p xmlns:a="http://schemas.openxmlformats.org/drawingml/2006/main">
          <a:endParaRPr lang="en-US" sz="300" b="1" u="sng" dirty="0" smtClean="0"/>
        </a:p>
        <a:p xmlns:a="http://schemas.openxmlformats.org/drawingml/2006/main">
          <a:r>
            <a:rPr lang="en-US" sz="2800" dirty="0" err="1" smtClean="0"/>
            <a:t>Sõiduautod</a:t>
          </a:r>
          <a:r>
            <a:rPr lang="en-US" sz="2800" dirty="0" smtClean="0"/>
            <a:t> 14,1</a:t>
          </a:r>
        </a:p>
        <a:p xmlns:a="http://schemas.openxmlformats.org/drawingml/2006/main">
          <a:endParaRPr lang="en-US" sz="1000" dirty="0" smtClean="0"/>
        </a:p>
        <a:p xmlns:a="http://schemas.openxmlformats.org/drawingml/2006/main">
          <a:r>
            <a:rPr lang="en-US" sz="2800" dirty="0" err="1" smtClean="0"/>
            <a:t>Veoautod</a:t>
          </a:r>
          <a:r>
            <a:rPr lang="en-US" sz="2800" dirty="0" smtClean="0"/>
            <a:t> 14,7</a:t>
          </a:r>
        </a:p>
        <a:p xmlns:a="http://schemas.openxmlformats.org/drawingml/2006/main">
          <a:r>
            <a:rPr lang="en-US" sz="2800" dirty="0" err="1" smtClean="0"/>
            <a:t>Bussid</a:t>
          </a:r>
          <a:r>
            <a:rPr lang="en-US" sz="2800" dirty="0" smtClean="0"/>
            <a:t> 14,8</a:t>
          </a:r>
          <a:endParaRPr lang="en-US" sz="2800" dirty="0"/>
        </a:p>
      </cdr:txBody>
    </cdr:sp>
  </cdr:relSizeAnchor>
  <cdr:relSizeAnchor xmlns:cdr="http://schemas.openxmlformats.org/drawingml/2006/chartDrawing">
    <cdr:from>
      <cdr:x>0.53814</cdr:x>
      <cdr:y>0.39907</cdr:y>
    </cdr:from>
    <cdr:to>
      <cdr:x>0.59746</cdr:x>
      <cdr:y>0.5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4838700" y="2049462"/>
          <a:ext cx="533400" cy="518319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D410B-602A-2545-B368-25694FB83542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CA690-24D6-D744-BDFA-358E7AFBE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0BE2E7-618D-49BF-8891-755918A2EAC0}" type="slidenum">
              <a:rPr lang="et-EE"/>
              <a:pPr/>
              <a:t>4</a:t>
            </a:fld>
            <a:endParaRPr lang="et-EE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723D-3630-BF43-AB72-E503C99888D2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D6C0-8F25-574D-B74A-BA4E9D7A5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723D-3630-BF43-AB72-E503C99888D2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D6C0-8F25-574D-B74A-BA4E9D7A5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723D-3630-BF43-AB72-E503C99888D2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D6C0-8F25-574D-B74A-BA4E9D7A5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723D-3630-BF43-AB72-E503C99888D2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D6C0-8F25-574D-B74A-BA4E9D7A5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723D-3630-BF43-AB72-E503C99888D2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D6C0-8F25-574D-B74A-BA4E9D7A5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723D-3630-BF43-AB72-E503C99888D2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D6C0-8F25-574D-B74A-BA4E9D7A5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723D-3630-BF43-AB72-E503C99888D2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D6C0-8F25-574D-B74A-BA4E9D7A5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723D-3630-BF43-AB72-E503C99888D2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D6C0-8F25-574D-B74A-BA4E9D7A5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723D-3630-BF43-AB72-E503C99888D2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D6C0-8F25-574D-B74A-BA4E9D7A5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723D-3630-BF43-AB72-E503C99888D2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D6C0-8F25-574D-B74A-BA4E9D7A5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723D-3630-BF43-AB72-E503C99888D2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D6C0-8F25-574D-B74A-BA4E9D7A5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1723D-3630-BF43-AB72-E503C99888D2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FD6C0-8F25-574D-B74A-BA4E9D7A5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5.jpeg"/><Relationship Id="rId5" Type="http://schemas.openxmlformats.org/officeDocument/2006/relationships/chart" Target="../charts/chart5.xml"/><Relationship Id="rId6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MT_EL_logo copy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490" y="0"/>
            <a:ext cx="1698031" cy="163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890" y="2971800"/>
            <a:ext cx="7772400" cy="1904999"/>
          </a:xfrm>
        </p:spPr>
        <p:txBody>
          <a:bodyPr wrap="square">
            <a:noAutofit/>
          </a:bodyPr>
          <a:lstStyle/>
          <a:p>
            <a:r>
              <a:rPr lang="en-US" sz="8800" b="1" dirty="0" smtClean="0">
                <a:solidFill>
                  <a:schemeClr val="tx2">
                    <a:lumMod val="50000"/>
                  </a:schemeClr>
                </a:solidFill>
                <a:latin typeface="Lucida Grande CE"/>
                <a:cs typeface="Lucida Grande CE"/>
              </a:rPr>
              <a:t>6 </a:t>
            </a:r>
            <a:r>
              <a:rPr lang="en-US" sz="8800" b="1" dirty="0" err="1" smtClean="0">
                <a:solidFill>
                  <a:schemeClr val="tx2">
                    <a:lumMod val="50000"/>
                  </a:schemeClr>
                </a:solidFill>
                <a:latin typeface="Lucida Grande CE"/>
                <a:cs typeface="Lucida Grande CE"/>
              </a:rPr>
              <a:t>müüti</a:t>
            </a:r>
            <a:r>
              <a:rPr lang="en-US" sz="8800" b="1" dirty="0" smtClean="0">
                <a:solidFill>
                  <a:schemeClr val="tx2">
                    <a:lumMod val="50000"/>
                  </a:schemeClr>
                </a:solidFill>
                <a:latin typeface="Lucida Grande CE"/>
                <a:cs typeface="Lucida Grande CE"/>
              </a:rPr>
              <a:t> </a:t>
            </a:r>
            <a:r>
              <a:rPr lang="en-US" sz="8800" b="1" dirty="0" err="1" smtClean="0">
                <a:solidFill>
                  <a:schemeClr val="tx2">
                    <a:lumMod val="50000"/>
                  </a:schemeClr>
                </a:solidFill>
                <a:latin typeface="Lucida Grande CE"/>
                <a:cs typeface="Lucida Grande CE"/>
              </a:rPr>
              <a:t>gaasiautodest</a:t>
            </a:r>
            <a:endParaRPr lang="en-US" sz="8800" b="1" dirty="0">
              <a:solidFill>
                <a:schemeClr val="tx2">
                  <a:lumMod val="50000"/>
                </a:schemeClr>
              </a:solidFill>
              <a:latin typeface="Lucida Grande CE"/>
              <a:cs typeface="Lucida Grande CE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1890" y="1636075"/>
            <a:ext cx="7982955" cy="5699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EUROPARTS-AUTODET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kumimoji="0" lang="en-US" sz="3200" b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oetab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AMTEL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kumimoji="0" lang="en-US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sitle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europart_logo+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27490" cy="16360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81000" y="2439988"/>
            <a:ext cx="8323845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 smtClean="0"/>
              <a:t>Tootjate</a:t>
            </a:r>
            <a:r>
              <a:rPr lang="en-US" sz="4400" b="1" dirty="0" smtClean="0"/>
              <a:t> info </a:t>
            </a:r>
            <a:r>
              <a:rPr lang="en-US" sz="4400" b="1" dirty="0" err="1" smtClean="0"/>
              <a:t>eri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kütuste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kohta</a:t>
            </a:r>
            <a:endParaRPr lang="en-US" sz="44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1447800"/>
          <a:ext cx="8077200" cy="4459881"/>
        </p:xfrm>
        <a:graphic>
          <a:graphicData uri="http://schemas.openxmlformats.org/drawingml/2006/table">
            <a:tbl>
              <a:tblPr/>
              <a:tblGrid>
                <a:gridCol w="6135295"/>
                <a:gridCol w="1941905"/>
              </a:tblGrid>
              <a:tr h="414009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2400" b="1" i="0" u="none" strike="noStrike" dirty="0" err="1">
                          <a:latin typeface="Arial"/>
                        </a:rPr>
                        <a:t>Uute</a:t>
                      </a:r>
                      <a:r>
                        <a:rPr lang="en-US" sz="24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2400" b="1" i="0" u="none" strike="noStrike" dirty="0" err="1">
                          <a:latin typeface="Arial"/>
                        </a:rPr>
                        <a:t>sõiduautode</a:t>
                      </a:r>
                      <a:r>
                        <a:rPr lang="en-US" sz="24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2400" b="1" i="0" u="none" strike="noStrike" dirty="0" err="1" smtClean="0">
                          <a:latin typeface="Arial"/>
                        </a:rPr>
                        <a:t>tootjad</a:t>
                      </a:r>
                      <a:endParaRPr lang="en-US" sz="2400" b="1" i="0" u="none" strike="noStrike" dirty="0" smtClean="0">
                        <a:latin typeface="Arial"/>
                      </a:endParaRPr>
                    </a:p>
                    <a:p>
                      <a:pPr algn="l" fontAlgn="b">
                        <a:spcAft>
                          <a:spcPts val="600"/>
                        </a:spcAft>
                      </a:pPr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4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latin typeface="Arial"/>
                        </a:rPr>
                        <a:t>Biokütuse</a:t>
                      </a:r>
                      <a:r>
                        <a:rPr lang="en-US" sz="2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2200" b="0" i="0" u="none" strike="noStrike" dirty="0" err="1">
                          <a:latin typeface="Arial"/>
                        </a:rPr>
                        <a:t>segud</a:t>
                      </a:r>
                      <a:r>
                        <a:rPr lang="en-US" sz="2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2200" b="0" i="0" u="none" strike="noStrike" dirty="0" err="1">
                          <a:latin typeface="Arial"/>
                        </a:rPr>
                        <a:t>vastavalt</a:t>
                      </a:r>
                      <a:r>
                        <a:rPr lang="en-US" sz="2200" b="0" i="0" u="none" strike="noStrike" dirty="0">
                          <a:latin typeface="Arial"/>
                        </a:rPr>
                        <a:t> EU </a:t>
                      </a:r>
                      <a:r>
                        <a:rPr lang="en-US" sz="2200" b="0" i="0" u="none" strike="noStrike" dirty="0" err="1">
                          <a:latin typeface="Arial"/>
                        </a:rPr>
                        <a:t>standardile</a:t>
                      </a:r>
                      <a:endParaRPr lang="en-US" sz="22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8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latin typeface="Arial"/>
                        </a:rPr>
                        <a:t>Suurem biokütuse osakaal või puhas biokütus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20%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0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Gaasiautod</a:t>
                      </a:r>
                      <a:r>
                        <a:rPr lang="en-US" sz="2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en-US" sz="2200" b="0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tootmisprogrammis</a:t>
                      </a:r>
                      <a:endParaRPr lang="en-US" sz="2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0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latin typeface="Arial"/>
                        </a:rPr>
                        <a:t>Pistikhübriide</a:t>
                      </a:r>
                      <a:r>
                        <a:rPr lang="en-US" sz="2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2200" b="0" i="0" u="none" strike="noStrike" dirty="0" err="1">
                          <a:latin typeface="Arial"/>
                        </a:rPr>
                        <a:t>tootmisprogrammis</a:t>
                      </a:r>
                      <a:endParaRPr lang="en-US" sz="22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smtClean="0">
                          <a:latin typeface="Arial"/>
                        </a:rPr>
                        <a:t>36%</a:t>
                      </a:r>
                      <a:endParaRPr lang="en-US" sz="22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95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40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err="1">
                          <a:latin typeface="Arial"/>
                        </a:rPr>
                        <a:t>Uute</a:t>
                      </a:r>
                      <a:r>
                        <a:rPr lang="en-US" sz="24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2400" b="1" i="0" u="none" strike="noStrike" dirty="0" err="1">
                          <a:latin typeface="Arial"/>
                        </a:rPr>
                        <a:t>veoautode</a:t>
                      </a:r>
                      <a:r>
                        <a:rPr lang="en-US" sz="2400" b="1" i="0" u="none" strike="noStrike" dirty="0" smtClean="0">
                          <a:latin typeface="Arial"/>
                        </a:rPr>
                        <a:t> </a:t>
                      </a:r>
                      <a:r>
                        <a:rPr lang="en-US" sz="2400" b="1" i="0" u="none" strike="noStrike" dirty="0" err="1" smtClean="0">
                          <a:latin typeface="Arial"/>
                        </a:rPr>
                        <a:t>ja</a:t>
                      </a:r>
                      <a:r>
                        <a:rPr lang="en-US" sz="2400" b="1" i="0" u="none" strike="noStrike" dirty="0" smtClean="0">
                          <a:latin typeface="Arial"/>
                        </a:rPr>
                        <a:t> </a:t>
                      </a:r>
                      <a:r>
                        <a:rPr lang="en-US" sz="2400" b="1" i="0" u="none" strike="noStrike" dirty="0" err="1" smtClean="0">
                          <a:latin typeface="Arial"/>
                        </a:rPr>
                        <a:t>busside</a:t>
                      </a:r>
                      <a:r>
                        <a:rPr lang="en-US" sz="2400" b="1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2400" b="1" i="0" u="none" strike="noStrike" dirty="0" err="1" smtClean="0">
                          <a:latin typeface="Arial"/>
                        </a:rPr>
                        <a:t>tootjad</a:t>
                      </a:r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latin typeface="Arial"/>
                        </a:rPr>
                        <a:t>Biokütuse segud vastavalt EU standardile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45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latin typeface="Arial"/>
                        </a:rPr>
                        <a:t>Suurem</a:t>
                      </a:r>
                      <a:r>
                        <a:rPr lang="en-US" sz="2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2200" b="0" i="0" u="none" strike="noStrike" dirty="0" err="1">
                          <a:latin typeface="Arial"/>
                        </a:rPr>
                        <a:t>biokütuse</a:t>
                      </a:r>
                      <a:r>
                        <a:rPr lang="en-US" sz="2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2200" b="0" i="0" u="none" strike="noStrike" dirty="0" err="1">
                          <a:latin typeface="Arial"/>
                        </a:rPr>
                        <a:t>osakaal</a:t>
                      </a:r>
                      <a:r>
                        <a:rPr lang="en-US" sz="2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2200" b="0" i="0" u="none" strike="noStrike" dirty="0" err="1">
                          <a:latin typeface="Arial"/>
                        </a:rPr>
                        <a:t>või</a:t>
                      </a:r>
                      <a:r>
                        <a:rPr lang="en-US" sz="2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2200" b="0" i="0" u="none" strike="noStrike" dirty="0" err="1">
                          <a:latin typeface="Arial"/>
                        </a:rPr>
                        <a:t>puhas</a:t>
                      </a:r>
                      <a:r>
                        <a:rPr lang="en-US" sz="2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2200" b="0" i="0" u="none" strike="noStrike" dirty="0" err="1">
                          <a:latin typeface="Arial"/>
                        </a:rPr>
                        <a:t>biokütus</a:t>
                      </a:r>
                      <a:endParaRPr lang="en-US" sz="22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58%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0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Gaasiautod</a:t>
                      </a:r>
                      <a:r>
                        <a:rPr lang="en-US" sz="2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en-US" sz="2200" b="0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tootmisprogrammis</a:t>
                      </a:r>
                      <a:endParaRPr lang="en-US" sz="2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hvatus.jpg"/>
          <p:cNvPicPr>
            <a:picLocks noChangeAspect="1"/>
          </p:cNvPicPr>
          <p:nvPr/>
        </p:nvPicPr>
        <p:blipFill>
          <a:blip r:embed="rId2"/>
          <a:srcRect l="162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2. </a:t>
            </a:r>
            <a:r>
              <a:rPr lang="en-US" b="1" dirty="0" err="1" smtClean="0">
                <a:solidFill>
                  <a:srgbClr val="FFFFFF"/>
                </a:solidFill>
              </a:rPr>
              <a:t>Gaasiauto</a:t>
            </a:r>
            <a:r>
              <a:rPr lang="en-US" b="1" dirty="0" smtClean="0">
                <a:solidFill>
                  <a:srgbClr val="FFFFFF"/>
                </a:solidFill>
              </a:rPr>
              <a:t> on </a:t>
            </a:r>
            <a:r>
              <a:rPr lang="en-US" b="1" dirty="0" err="1" smtClean="0">
                <a:solidFill>
                  <a:srgbClr val="FFFFFF"/>
                </a:solidFill>
              </a:rPr>
              <a:t>ohtlik</a:t>
            </a:r>
            <a:r>
              <a:rPr lang="en-US" b="1" dirty="0" smtClean="0">
                <a:solidFill>
                  <a:srgbClr val="FFFFFF"/>
                </a:solidFill>
              </a:rPr>
              <a:t>*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Plahvatusohtlik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Tuleohtlik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Mürgine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pPr algn="r">
              <a:buNone/>
            </a:pPr>
            <a:r>
              <a:rPr lang="en-US" dirty="0" smtClean="0">
                <a:solidFill>
                  <a:srgbClr val="FFFFFF"/>
                </a:solidFill>
              </a:rPr>
              <a:t>*</a:t>
            </a:r>
            <a:r>
              <a:rPr lang="en-US" dirty="0" err="1" smtClean="0">
                <a:solidFill>
                  <a:srgbClr val="FFFFFF"/>
                </a:solidFill>
              </a:rPr>
              <a:t>Pildil</a:t>
            </a:r>
            <a:r>
              <a:rPr lang="en-US" dirty="0" smtClean="0">
                <a:solidFill>
                  <a:srgbClr val="FFFFFF"/>
                </a:solidFill>
              </a:rPr>
              <a:t> on </a:t>
            </a:r>
            <a:r>
              <a:rPr lang="en-US" dirty="0" err="1" smtClean="0">
                <a:solidFill>
                  <a:srgbClr val="FFFFFF"/>
                </a:solidFill>
              </a:rPr>
              <a:t>bensiiniauto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9594835">
            <a:off x="1407831" y="1950617"/>
            <a:ext cx="6277050" cy="2534963"/>
          </a:xfrm>
          <a:prstGeom prst="rect">
            <a:avLst/>
          </a:prstGeom>
          <a:solidFill>
            <a:schemeClr val="accent2">
              <a:lumMod val="40000"/>
              <a:lumOff val="60000"/>
              <a:alpha val="72000"/>
            </a:schemeClr>
          </a:solidFill>
          <a:ln w="1524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noProof="0" dirty="0" smtClean="0">
                <a:ln w="57150" cmpd="sng">
                  <a:solidFill>
                    <a:srgbClr val="FF0000"/>
                  </a:solidFill>
                  <a:prstDash val="dashDot"/>
                </a:ln>
                <a:solidFill>
                  <a:srgbClr val="FF0000"/>
                </a:solidFill>
                <a:effectLst/>
                <a:uLnTx/>
                <a:uFillTx/>
                <a:latin typeface="American Typewriter"/>
                <a:ea typeface="+mj-ea"/>
                <a:cs typeface="+mj-cs"/>
              </a:rPr>
              <a:t>VALE</a:t>
            </a:r>
            <a:endParaRPr kumimoji="0" lang="en-US" sz="15000" b="1" i="0" u="none" strike="noStrike" kern="1200" cap="none" spc="0" normalizeH="0" noProof="0" dirty="0">
              <a:ln w="57150" cmpd="sng">
                <a:solidFill>
                  <a:srgbClr val="FF0000"/>
                </a:solidFill>
                <a:prstDash val="dashDot"/>
              </a:ln>
              <a:solidFill>
                <a:srgbClr val="FF0000"/>
              </a:solidFill>
              <a:effectLst/>
              <a:uLnTx/>
              <a:uFillTx/>
              <a:latin typeface="American Typewriter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otor.jpg"/>
          <p:cNvPicPr>
            <a:picLocks noChangeAspect="1"/>
          </p:cNvPicPr>
          <p:nvPr/>
        </p:nvPicPr>
        <p:blipFill>
          <a:blip r:embed="rId2"/>
          <a:srcRect l="5442" r="544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3. </a:t>
            </a:r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Gaas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rikub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mootorit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Kestab</a:t>
            </a:r>
            <a:r>
              <a:rPr lang="en-US" sz="3600" b="1" dirty="0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oluliselt</a:t>
            </a:r>
            <a:r>
              <a:rPr lang="en-US" sz="3600" b="1" dirty="0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vähem</a:t>
            </a:r>
            <a:endParaRPr lang="en-US" sz="3600" b="1" dirty="0" smtClean="0">
              <a:ln w="3175" cmpd="sng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sz="3600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Gaasi</a:t>
            </a:r>
            <a:r>
              <a:rPr lang="en-US" sz="3600" b="1" dirty="0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kvaliteet</a:t>
            </a:r>
            <a:r>
              <a:rPr lang="en-US" sz="3600" b="1" dirty="0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on </a:t>
            </a:r>
            <a:r>
              <a:rPr lang="en-US" sz="3600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kehv</a:t>
            </a:r>
            <a:r>
              <a:rPr lang="en-US" sz="3600" b="1" dirty="0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(CNG)</a:t>
            </a:r>
          </a:p>
          <a:p>
            <a:r>
              <a:rPr lang="en-US" sz="3600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Järelpaigalduse</a:t>
            </a:r>
            <a:r>
              <a:rPr lang="en-US" sz="3600" b="1" dirty="0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kvaliteediprobleemid</a:t>
            </a:r>
            <a:r>
              <a:rPr lang="en-US" sz="3600" b="1" dirty="0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: </a:t>
            </a:r>
            <a:r>
              <a:rPr lang="en-US" sz="3600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süsteemid</a:t>
            </a:r>
            <a:r>
              <a:rPr lang="en-US" sz="3600" b="1" dirty="0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ja</a:t>
            </a:r>
            <a:r>
              <a:rPr lang="en-US" sz="3600" b="1" dirty="0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töö</a:t>
            </a:r>
            <a:r>
              <a:rPr lang="en-US" sz="3600" b="1" dirty="0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väga</a:t>
            </a:r>
            <a:r>
              <a:rPr lang="en-US" sz="3600" b="1" dirty="0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kõikuva</a:t>
            </a:r>
            <a:r>
              <a:rPr lang="en-US" sz="3600" b="1" dirty="0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kvaliteediga</a:t>
            </a:r>
            <a:endParaRPr lang="en-US" sz="3600" b="1" dirty="0" smtClean="0">
              <a:ln w="3175" cmpd="sng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sz="3600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Gaasisüsteemide</a:t>
            </a:r>
            <a:r>
              <a:rPr lang="en-US" sz="3600" b="1" dirty="0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müüjaid</a:t>
            </a:r>
            <a:r>
              <a:rPr lang="en-US" sz="3600" b="1" dirty="0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palju</a:t>
            </a:r>
            <a:r>
              <a:rPr lang="en-US" sz="3600" b="1" dirty="0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en-US" sz="3600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hooldajaid</a:t>
            </a:r>
            <a:r>
              <a:rPr lang="en-US" sz="3600" b="1" dirty="0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vähe</a:t>
            </a:r>
            <a:endParaRPr lang="en-US" sz="3600" b="1" dirty="0" smtClean="0">
              <a:ln w="3175" cmpd="sng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9594835">
            <a:off x="1136910" y="1943261"/>
            <a:ext cx="7017334" cy="3191309"/>
          </a:xfrm>
          <a:prstGeom prst="rect">
            <a:avLst/>
          </a:prstGeom>
          <a:solidFill>
            <a:schemeClr val="accent1">
              <a:lumMod val="60000"/>
              <a:lumOff val="40000"/>
              <a:alpha val="78000"/>
            </a:schemeClr>
          </a:solidFill>
          <a:ln w="152400" cmpd="sng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429" b="1" dirty="0" smtClean="0">
                <a:ln w="57150" cmpd="sng">
                  <a:solidFill>
                    <a:schemeClr val="tx2">
                      <a:lumMod val="75000"/>
                    </a:schemeClr>
                  </a:solidFill>
                  <a:prstDash val="dashDot"/>
                </a:ln>
                <a:solidFill>
                  <a:schemeClr val="tx2">
                    <a:lumMod val="75000"/>
                  </a:schemeClr>
                </a:solidFill>
                <a:latin typeface="American Typewriter"/>
                <a:ea typeface="+mj-ea"/>
                <a:cs typeface="+mj-cs"/>
              </a:rPr>
              <a:t>ÜLDISELT</a:t>
            </a:r>
            <a:r>
              <a:rPr kumimoji="0" lang="en-US" sz="9429" b="1" i="0" u="none" strike="noStrike" kern="1200" cap="none" spc="0" normalizeH="0" noProof="0" dirty="0" smtClean="0">
                <a:ln w="57150" cmpd="sng">
                  <a:solidFill>
                    <a:schemeClr val="tx2">
                      <a:lumMod val="75000"/>
                    </a:schemeClr>
                  </a:solidFill>
                  <a:prstDash val="dashDot"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merican Typewriter"/>
                <a:ea typeface="+mj-ea"/>
                <a:cs typeface="+mj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noProof="0" dirty="0" smtClean="0">
                <a:ln w="57150" cmpd="sng">
                  <a:solidFill>
                    <a:schemeClr val="tx2">
                      <a:lumMod val="75000"/>
                    </a:schemeClr>
                  </a:solidFill>
                  <a:prstDash val="dashDot"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merican Typewriter"/>
                <a:ea typeface="+mj-ea"/>
                <a:cs typeface="+mj-cs"/>
              </a:rPr>
              <a:t>VALE</a:t>
            </a:r>
            <a:endParaRPr kumimoji="0" lang="en-US" sz="15000" b="1" i="0" u="none" strike="noStrike" kern="1200" cap="none" spc="0" normalizeH="0" noProof="0" dirty="0">
              <a:ln w="57150" cmpd="sng">
                <a:solidFill>
                  <a:schemeClr val="tx2">
                    <a:lumMod val="75000"/>
                  </a:schemeClr>
                </a:solidFill>
                <a:prstDash val="dashDot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merican Typewriter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bamugav00.jpg"/>
          <p:cNvPicPr>
            <a:picLocks noChangeAspect="1"/>
          </p:cNvPicPr>
          <p:nvPr/>
        </p:nvPicPr>
        <p:blipFill>
          <a:blip r:embed="rId2">
            <a:alphaModFix/>
            <a:lum bright="-22000" contrast="3000"/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4. </a:t>
            </a:r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Gaasi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kasutamine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on </a:t>
            </a:r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ebamugav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Tankimine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keeruline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ja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ebamugav</a:t>
            </a:r>
            <a:endParaRPr lang="en-US" b="1" dirty="0" smtClean="0">
              <a:ln w="3175" cmpd="sng">
                <a:solidFill>
                  <a:schemeClr val="tx1"/>
                </a:solidFill>
              </a:ln>
              <a:solidFill>
                <a:srgbClr val="FFFFFF"/>
              </a:solidFill>
            </a:endParaRPr>
          </a:p>
          <a:p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Tanklavõrgustik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hõre</a:t>
            </a:r>
            <a:endParaRPr lang="en-US" b="1" dirty="0" smtClean="0">
              <a:ln w="3175" cmpd="sng">
                <a:solidFill>
                  <a:schemeClr val="tx1"/>
                </a:solidFill>
              </a:ln>
              <a:solidFill>
                <a:srgbClr val="FFFFFF"/>
              </a:solidFill>
            </a:endParaRPr>
          </a:p>
          <a:p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Gaas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lehkab</a:t>
            </a:r>
            <a:endParaRPr lang="en-US" b="1" dirty="0" smtClean="0">
              <a:ln w="3175" cmpd="sng">
                <a:solidFill>
                  <a:schemeClr val="tx1"/>
                </a:solidFill>
              </a:ln>
              <a:solidFill>
                <a:srgbClr val="FFFFFF"/>
              </a:solidFill>
            </a:endParaRPr>
          </a:p>
          <a:p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Gaasimahuti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vähendab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pagasiruumi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mahtu</a:t>
            </a:r>
            <a:endParaRPr lang="en-US" b="1" dirty="0" smtClean="0">
              <a:ln w="3175" cmpd="sng">
                <a:solidFill>
                  <a:schemeClr val="tx1"/>
                </a:solidFill>
              </a:ln>
              <a:solidFill>
                <a:srgbClr val="FFFFFF"/>
              </a:solidFill>
            </a:endParaRPr>
          </a:p>
          <a:p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Tegevusraadius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väike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 (CNG)</a:t>
            </a:r>
          </a:p>
          <a:p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Gaasisüsteemi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hooldusvõrk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ln w="3175" cmpd="sng"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puudub</a:t>
            </a:r>
            <a:endParaRPr lang="en-US" b="1" dirty="0" smtClean="0">
              <a:ln w="3175" cmpd="sng">
                <a:solidFill>
                  <a:schemeClr val="tx1"/>
                </a:solidFill>
              </a:ln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19594835">
            <a:off x="1136910" y="1943261"/>
            <a:ext cx="7017334" cy="3191309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 w="152400" cmpd="sng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429" b="1" dirty="0" smtClean="0">
                <a:ln w="57150" cmpd="sng">
                  <a:solidFill>
                    <a:schemeClr val="tx2">
                      <a:lumMod val="75000"/>
                    </a:schemeClr>
                  </a:solidFill>
                  <a:prstDash val="dashDot"/>
                </a:ln>
                <a:solidFill>
                  <a:schemeClr val="tx2">
                    <a:lumMod val="75000"/>
                  </a:schemeClr>
                </a:solidFill>
                <a:latin typeface="American Typewriter"/>
                <a:ea typeface="+mj-ea"/>
                <a:cs typeface="+mj-cs"/>
              </a:rPr>
              <a:t>ÜLDISELT</a:t>
            </a:r>
            <a:r>
              <a:rPr kumimoji="0" lang="en-US" sz="9429" b="1" i="0" u="none" strike="noStrike" kern="1200" cap="none" spc="0" normalizeH="0" noProof="0" dirty="0" smtClean="0">
                <a:ln w="57150" cmpd="sng">
                  <a:solidFill>
                    <a:schemeClr val="tx2">
                      <a:lumMod val="75000"/>
                    </a:schemeClr>
                  </a:solidFill>
                  <a:prstDash val="dashDot"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merican Typewriter"/>
                <a:ea typeface="+mj-ea"/>
                <a:cs typeface="+mj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noProof="0" dirty="0" smtClean="0">
                <a:ln w="57150" cmpd="sng">
                  <a:solidFill>
                    <a:schemeClr val="tx2">
                      <a:lumMod val="75000"/>
                    </a:schemeClr>
                  </a:solidFill>
                  <a:prstDash val="dashDot"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merican Typewriter"/>
                <a:ea typeface="+mj-ea"/>
                <a:cs typeface="+mj-cs"/>
              </a:rPr>
              <a:t>VALE</a:t>
            </a:r>
            <a:endParaRPr kumimoji="0" lang="en-US" sz="15000" b="1" i="0" u="none" strike="noStrike" kern="1200" cap="none" spc="0" normalizeH="0" noProof="0" dirty="0">
              <a:ln w="57150" cmpd="sng">
                <a:solidFill>
                  <a:schemeClr val="tx2">
                    <a:lumMod val="75000"/>
                  </a:schemeClr>
                </a:solidFill>
                <a:prstDash val="dashDot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merican Typewriter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ha.jpg"/>
          <p:cNvPicPr>
            <a:picLocks noChangeAspect="1"/>
          </p:cNvPicPr>
          <p:nvPr/>
        </p:nvPicPr>
        <p:blipFill>
          <a:blip r:embed="rId2">
            <a:lum bright="43000" contrast="9000"/>
          </a:blip>
          <a:stretch>
            <a:fillRect/>
          </a:stretch>
        </p:blipFill>
        <p:spPr>
          <a:xfrm>
            <a:off x="0" y="-13239"/>
            <a:ext cx="9144000" cy="6884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 </a:t>
            </a:r>
            <a:r>
              <a:rPr lang="en-US" b="1" dirty="0" err="1" smtClean="0"/>
              <a:t>Gaasi</a:t>
            </a:r>
            <a:r>
              <a:rPr lang="en-US" b="1" dirty="0" smtClean="0"/>
              <a:t> </a:t>
            </a:r>
            <a:r>
              <a:rPr lang="en-US" b="1" dirty="0" err="1" smtClean="0"/>
              <a:t>kasutamine</a:t>
            </a:r>
            <a:r>
              <a:rPr lang="en-US" b="1" dirty="0" smtClean="0"/>
              <a:t> on </a:t>
            </a:r>
            <a:r>
              <a:rPr lang="en-US" b="1" dirty="0" err="1" smtClean="0"/>
              <a:t>soodne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Gaasi</a:t>
            </a:r>
            <a:r>
              <a:rPr lang="en-US" dirty="0" smtClean="0"/>
              <a:t> hind on </a:t>
            </a:r>
            <a:r>
              <a:rPr lang="en-US" dirty="0" err="1" smtClean="0"/>
              <a:t>väga</a:t>
            </a:r>
            <a:r>
              <a:rPr lang="en-US" dirty="0" smtClean="0"/>
              <a:t> </a:t>
            </a:r>
            <a:r>
              <a:rPr lang="en-US" dirty="0" err="1" smtClean="0"/>
              <a:t>soodne</a:t>
            </a:r>
            <a:endParaRPr lang="en-US" dirty="0" smtClean="0"/>
          </a:p>
          <a:p>
            <a:r>
              <a:rPr lang="en-US" dirty="0" err="1" smtClean="0"/>
              <a:t>Tasuvuse</a:t>
            </a:r>
            <a:r>
              <a:rPr lang="en-US" dirty="0" smtClean="0"/>
              <a:t> </a:t>
            </a:r>
            <a:r>
              <a:rPr lang="en-US" dirty="0" err="1" smtClean="0"/>
              <a:t>juures</a:t>
            </a:r>
            <a:r>
              <a:rPr lang="en-US" dirty="0" smtClean="0"/>
              <a:t> </a:t>
            </a:r>
            <a:r>
              <a:rPr lang="en-US" dirty="0" err="1" smtClean="0"/>
              <a:t>arvestada</a:t>
            </a:r>
            <a:r>
              <a:rPr lang="en-US" dirty="0" smtClean="0"/>
              <a:t> </a:t>
            </a:r>
            <a:r>
              <a:rPr lang="en-US" dirty="0" err="1" smtClean="0"/>
              <a:t>gaasisüsteemi</a:t>
            </a:r>
            <a:r>
              <a:rPr lang="en-US" dirty="0" smtClean="0"/>
              <a:t> </a:t>
            </a:r>
            <a:r>
              <a:rPr lang="en-US" dirty="0" err="1" smtClean="0"/>
              <a:t>hinda</a:t>
            </a:r>
            <a:endParaRPr lang="en-US" dirty="0" smtClean="0"/>
          </a:p>
          <a:p>
            <a:r>
              <a:rPr lang="en-US" dirty="0" err="1" smtClean="0"/>
              <a:t>Gaasi</a:t>
            </a:r>
            <a:r>
              <a:rPr lang="en-US" dirty="0" smtClean="0"/>
              <a:t> </a:t>
            </a:r>
            <a:r>
              <a:rPr lang="en-US" dirty="0" err="1" smtClean="0"/>
              <a:t>kulub</a:t>
            </a:r>
            <a:r>
              <a:rPr lang="en-US" dirty="0" smtClean="0"/>
              <a:t> </a:t>
            </a:r>
            <a:r>
              <a:rPr lang="en-US" dirty="0" err="1" smtClean="0"/>
              <a:t>bensiinist/diislist</a:t>
            </a:r>
            <a:r>
              <a:rPr lang="en-US" dirty="0" smtClean="0"/>
              <a:t>  </a:t>
            </a:r>
            <a:r>
              <a:rPr lang="en-US" dirty="0" err="1" smtClean="0"/>
              <a:t>rohkem</a:t>
            </a:r>
            <a:r>
              <a:rPr lang="en-US" dirty="0" smtClean="0"/>
              <a:t> (10-30%)</a:t>
            </a:r>
          </a:p>
          <a:p>
            <a:r>
              <a:rPr lang="en-US" dirty="0" err="1" smtClean="0"/>
              <a:t>Järelpaigaldatud</a:t>
            </a:r>
            <a:r>
              <a:rPr lang="en-US" dirty="0" smtClean="0"/>
              <a:t> </a:t>
            </a:r>
            <a:r>
              <a:rPr lang="en-US" dirty="0" err="1" smtClean="0"/>
              <a:t>süsteemid</a:t>
            </a:r>
            <a:r>
              <a:rPr lang="en-US" dirty="0" smtClean="0"/>
              <a:t> </a:t>
            </a:r>
            <a:r>
              <a:rPr lang="en-US" dirty="0" err="1" smtClean="0"/>
              <a:t>kasutavad</a:t>
            </a:r>
            <a:r>
              <a:rPr lang="en-US" dirty="0" smtClean="0"/>
              <a:t> </a:t>
            </a:r>
            <a:r>
              <a:rPr lang="en-US" dirty="0" err="1" smtClean="0"/>
              <a:t>külmaga</a:t>
            </a:r>
            <a:r>
              <a:rPr lang="en-US" dirty="0" smtClean="0"/>
              <a:t> </a:t>
            </a:r>
            <a:r>
              <a:rPr lang="en-US" dirty="0" err="1" smtClean="0"/>
              <a:t>soojenemiseni</a:t>
            </a:r>
            <a:r>
              <a:rPr lang="en-US" dirty="0" smtClean="0"/>
              <a:t> </a:t>
            </a:r>
            <a:r>
              <a:rPr lang="en-US" dirty="0" err="1" smtClean="0"/>
              <a:t>põhikütust</a:t>
            </a:r>
            <a:endParaRPr lang="en-US" dirty="0" smtClean="0"/>
          </a:p>
          <a:p>
            <a:r>
              <a:rPr lang="en-US" dirty="0" err="1" smtClean="0"/>
              <a:t>Väike</a:t>
            </a:r>
            <a:r>
              <a:rPr lang="en-US" dirty="0" smtClean="0"/>
              <a:t> </a:t>
            </a:r>
            <a:r>
              <a:rPr lang="en-US" dirty="0" err="1" smtClean="0"/>
              <a:t>järelturg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Bensiini</a:t>
            </a:r>
            <a:r>
              <a:rPr lang="en-US" dirty="0" smtClean="0"/>
              <a:t>-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diiselautode</a:t>
            </a:r>
            <a:r>
              <a:rPr lang="en-US" dirty="0" smtClean="0"/>
              <a:t> </a:t>
            </a:r>
            <a:r>
              <a:rPr lang="en-US" dirty="0" err="1" smtClean="0"/>
              <a:t>areng</a:t>
            </a:r>
            <a:r>
              <a:rPr lang="en-US" dirty="0" smtClean="0"/>
              <a:t> (2020.a. CO2 </a:t>
            </a:r>
            <a:r>
              <a:rPr lang="en-US" dirty="0" err="1" smtClean="0"/>
              <a:t>eesmärk</a:t>
            </a:r>
            <a:r>
              <a:rPr lang="en-US" dirty="0" smtClean="0"/>
              <a:t> EU-</a:t>
            </a:r>
            <a:r>
              <a:rPr lang="en-US" dirty="0" err="1" smtClean="0"/>
              <a:t>s</a:t>
            </a:r>
            <a:r>
              <a:rPr lang="en-US" dirty="0" smtClean="0"/>
              <a:t> 95 </a:t>
            </a:r>
            <a:r>
              <a:rPr lang="en-US" dirty="0" err="1" smtClean="0"/>
              <a:t>g</a:t>
            </a:r>
            <a:r>
              <a:rPr lang="en-US" dirty="0" smtClean="0"/>
              <a:t>/km = 3,8 l/100 km) </a:t>
            </a:r>
          </a:p>
          <a:p>
            <a:r>
              <a:rPr lang="en-US" dirty="0" err="1" smtClean="0"/>
              <a:t>Efekti</a:t>
            </a:r>
            <a:r>
              <a:rPr lang="en-US" dirty="0" smtClean="0"/>
              <a:t> </a:t>
            </a:r>
            <a:r>
              <a:rPr lang="en-US" dirty="0" err="1" smtClean="0"/>
              <a:t>sõltuvus</a:t>
            </a:r>
            <a:r>
              <a:rPr lang="en-US" dirty="0" smtClean="0"/>
              <a:t> </a:t>
            </a:r>
            <a:r>
              <a:rPr lang="en-US" dirty="0" err="1" smtClean="0"/>
              <a:t>poliitikutest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9594835">
            <a:off x="984510" y="1943260"/>
            <a:ext cx="7017334" cy="3191309"/>
          </a:xfrm>
          <a:prstGeom prst="rect">
            <a:avLst/>
          </a:prstGeom>
          <a:solidFill>
            <a:schemeClr val="accent1">
              <a:lumMod val="20000"/>
              <a:lumOff val="80000"/>
              <a:alpha val="58000"/>
            </a:schemeClr>
          </a:solidFill>
          <a:ln w="152400" cmpd="sng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429" b="1" dirty="0" smtClean="0">
                <a:ln w="57150" cmpd="sng">
                  <a:solidFill>
                    <a:schemeClr val="tx2">
                      <a:lumMod val="75000"/>
                    </a:schemeClr>
                  </a:solidFill>
                  <a:prstDash val="dashDot"/>
                </a:ln>
                <a:solidFill>
                  <a:schemeClr val="tx2">
                    <a:lumMod val="75000"/>
                  </a:schemeClr>
                </a:solidFill>
                <a:latin typeface="American Typewriter"/>
                <a:ea typeface="+mj-ea"/>
                <a:cs typeface="+mj-cs"/>
              </a:rPr>
              <a:t>ÜLDISELT</a:t>
            </a:r>
            <a:r>
              <a:rPr kumimoji="0" lang="en-US" sz="9429" b="1" i="0" u="none" strike="noStrike" kern="1200" cap="none" spc="0" normalizeH="0" noProof="0" dirty="0" smtClean="0">
                <a:ln w="57150" cmpd="sng">
                  <a:solidFill>
                    <a:schemeClr val="tx2">
                      <a:lumMod val="75000"/>
                    </a:schemeClr>
                  </a:solidFill>
                  <a:prstDash val="dashDot"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merican Typewriter"/>
                <a:ea typeface="+mj-ea"/>
                <a:cs typeface="+mj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b="1" dirty="0" smtClean="0">
                <a:ln w="57150" cmpd="sng">
                  <a:solidFill>
                    <a:schemeClr val="tx2">
                      <a:lumMod val="75000"/>
                    </a:schemeClr>
                  </a:solidFill>
                  <a:prstDash val="dashDot"/>
                </a:ln>
                <a:solidFill>
                  <a:schemeClr val="tx2">
                    <a:lumMod val="75000"/>
                  </a:schemeClr>
                </a:solidFill>
                <a:latin typeface="American Typewriter"/>
                <a:ea typeface="+mj-ea"/>
                <a:cs typeface="+mj-cs"/>
              </a:rPr>
              <a:t>ÕIG</a:t>
            </a:r>
            <a:r>
              <a:rPr kumimoji="0" lang="en-US" sz="15000" b="1" i="0" u="none" strike="noStrike" kern="1200" cap="none" spc="0" normalizeH="0" noProof="0" dirty="0" smtClean="0">
                <a:ln w="57150" cmpd="sng">
                  <a:solidFill>
                    <a:schemeClr val="tx2">
                      <a:lumMod val="75000"/>
                    </a:schemeClr>
                  </a:solidFill>
                  <a:prstDash val="dashDot"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merican Typewriter"/>
                <a:ea typeface="+mj-ea"/>
                <a:cs typeface="+mj-cs"/>
              </a:rPr>
              <a:t>E</a:t>
            </a:r>
            <a:endParaRPr kumimoji="0" lang="en-US" sz="15000" b="1" i="0" u="none" strike="noStrike" kern="1200" cap="none" spc="0" normalizeH="0" noProof="0" dirty="0">
              <a:ln w="57150" cmpd="sng">
                <a:solidFill>
                  <a:schemeClr val="tx2">
                    <a:lumMod val="75000"/>
                  </a:schemeClr>
                </a:solidFill>
                <a:prstDash val="dashDot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merican Typewriter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le.jpg"/>
          <p:cNvPicPr>
            <a:picLocks noChangeAspect="1"/>
          </p:cNvPicPr>
          <p:nvPr/>
        </p:nvPicPr>
        <p:blipFill>
          <a:blip r:embed="rId2">
            <a:lum bright="55000" contrast="-57000"/>
          </a:blip>
          <a:srcRect b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6. </a:t>
            </a:r>
            <a:r>
              <a:rPr lang="en-US" b="1" dirty="0" err="1" smtClean="0"/>
              <a:t>Gaas</a:t>
            </a:r>
            <a:r>
              <a:rPr lang="en-US" b="1" dirty="0" smtClean="0"/>
              <a:t> on </a:t>
            </a:r>
            <a:r>
              <a:rPr lang="en-US" b="1" dirty="0" err="1" smtClean="0"/>
              <a:t>strateegiliselt</a:t>
            </a:r>
            <a:r>
              <a:rPr lang="en-US" b="1" dirty="0" smtClean="0"/>
              <a:t> </a:t>
            </a:r>
            <a:r>
              <a:rPr lang="en-US" b="1" dirty="0" err="1" smtClean="0"/>
              <a:t>kasulik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Alternatiiv</a:t>
            </a:r>
            <a:r>
              <a:rPr lang="en-US" dirty="0" smtClean="0"/>
              <a:t> </a:t>
            </a:r>
            <a:r>
              <a:rPr lang="en-US" dirty="0" err="1" smtClean="0"/>
              <a:t>bensiinile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diislile</a:t>
            </a:r>
            <a:endParaRPr lang="en-US" dirty="0" smtClean="0"/>
          </a:p>
          <a:p>
            <a:r>
              <a:rPr lang="en-US" dirty="0" err="1" smtClean="0"/>
              <a:t>Lahendab</a:t>
            </a:r>
            <a:r>
              <a:rPr lang="en-US" dirty="0" smtClean="0"/>
              <a:t> D2020 </a:t>
            </a:r>
            <a:r>
              <a:rPr lang="en-US" dirty="0" err="1" smtClean="0"/>
              <a:t>probleemi</a:t>
            </a:r>
            <a:endParaRPr lang="en-US" dirty="0" smtClean="0"/>
          </a:p>
          <a:p>
            <a:r>
              <a:rPr lang="en-US" dirty="0" err="1" smtClean="0"/>
              <a:t>Saastab</a:t>
            </a:r>
            <a:r>
              <a:rPr lang="en-US" dirty="0" smtClean="0"/>
              <a:t> </a:t>
            </a:r>
            <a:r>
              <a:rPr lang="en-US" dirty="0" err="1" smtClean="0"/>
              <a:t>keskkonda</a:t>
            </a:r>
            <a:r>
              <a:rPr lang="en-US" dirty="0" smtClean="0"/>
              <a:t> </a:t>
            </a:r>
            <a:r>
              <a:rPr lang="en-US" dirty="0" err="1" smtClean="0"/>
              <a:t>vähem</a:t>
            </a:r>
            <a:r>
              <a:rPr lang="en-US" dirty="0" smtClean="0"/>
              <a:t> (</a:t>
            </a:r>
            <a:r>
              <a:rPr lang="en-US" dirty="0" err="1" smtClean="0"/>
              <a:t>NOx</a:t>
            </a:r>
            <a:r>
              <a:rPr lang="en-US" dirty="0" smtClean="0"/>
              <a:t>, CO2, </a:t>
            </a:r>
            <a:r>
              <a:rPr lang="en-US" dirty="0" err="1" smtClean="0"/>
              <a:t>osakesed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NOx</a:t>
            </a:r>
            <a:r>
              <a:rPr lang="en-US" dirty="0" smtClean="0"/>
              <a:t> ca 96% </a:t>
            </a:r>
            <a:r>
              <a:rPr lang="en-US" dirty="0" err="1" smtClean="0"/>
              <a:t>vähem</a:t>
            </a:r>
            <a:r>
              <a:rPr lang="en-US" dirty="0" smtClean="0"/>
              <a:t>,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diisel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68% </a:t>
            </a:r>
            <a:r>
              <a:rPr lang="en-US" dirty="0" err="1" smtClean="0"/>
              <a:t>vähem</a:t>
            </a:r>
            <a:r>
              <a:rPr lang="en-US" dirty="0" smtClean="0"/>
              <a:t>,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bensiin</a:t>
            </a:r>
            <a:endParaRPr lang="en-US" dirty="0" smtClean="0"/>
          </a:p>
          <a:p>
            <a:pPr lvl="1"/>
            <a:r>
              <a:rPr lang="en-US" dirty="0" smtClean="0"/>
              <a:t>CO2 ca 10 (D)-15%(B) </a:t>
            </a:r>
            <a:r>
              <a:rPr lang="en-US" dirty="0" err="1" smtClean="0"/>
              <a:t>vähem</a:t>
            </a:r>
            <a:r>
              <a:rPr lang="en-US" dirty="0" smtClean="0"/>
              <a:t>,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diisel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bensiin</a:t>
            </a:r>
            <a:endParaRPr lang="en-US" dirty="0" smtClean="0"/>
          </a:p>
          <a:p>
            <a:r>
              <a:rPr lang="en-US" dirty="0" err="1" smtClean="0"/>
              <a:t>Annab</a:t>
            </a:r>
            <a:r>
              <a:rPr lang="en-US" dirty="0" smtClean="0"/>
              <a:t> </a:t>
            </a:r>
            <a:r>
              <a:rPr lang="en-US" dirty="0" err="1" smtClean="0"/>
              <a:t>osaliselt</a:t>
            </a:r>
            <a:r>
              <a:rPr lang="en-US" dirty="0" smtClean="0"/>
              <a:t> </a:t>
            </a:r>
            <a:r>
              <a:rPr lang="en-US" dirty="0" err="1" smtClean="0"/>
              <a:t>strateegilise</a:t>
            </a:r>
            <a:r>
              <a:rPr lang="en-US" dirty="0" smtClean="0"/>
              <a:t> </a:t>
            </a:r>
            <a:r>
              <a:rPr lang="en-US" dirty="0" err="1" smtClean="0"/>
              <a:t>sõltumatuse</a:t>
            </a:r>
            <a:endParaRPr lang="en-US" dirty="0" smtClean="0"/>
          </a:p>
          <a:p>
            <a:r>
              <a:rPr lang="en-US" dirty="0" err="1" smtClean="0"/>
              <a:t>Aitab</a:t>
            </a:r>
            <a:r>
              <a:rPr lang="en-US" dirty="0" smtClean="0"/>
              <a:t> </a:t>
            </a:r>
            <a:r>
              <a:rPr lang="en-US" dirty="0" err="1" smtClean="0"/>
              <a:t>täita</a:t>
            </a:r>
            <a:r>
              <a:rPr lang="en-US" dirty="0" smtClean="0"/>
              <a:t> </a:t>
            </a:r>
            <a:r>
              <a:rPr lang="en-US" dirty="0" err="1" smtClean="0"/>
              <a:t>taastuvenergia</a:t>
            </a:r>
            <a:r>
              <a:rPr lang="en-US" dirty="0" smtClean="0"/>
              <a:t> </a:t>
            </a:r>
            <a:r>
              <a:rPr lang="en-US" dirty="0" err="1" smtClean="0"/>
              <a:t>direktiivi</a:t>
            </a:r>
            <a:r>
              <a:rPr lang="en-US" dirty="0" smtClean="0"/>
              <a:t> 2009/28/EU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9594835">
            <a:off x="1491876" y="1963574"/>
            <a:ext cx="6107880" cy="2662164"/>
          </a:xfrm>
          <a:prstGeom prst="rect">
            <a:avLst/>
          </a:prstGeom>
          <a:solidFill>
            <a:schemeClr val="accent6">
              <a:lumMod val="20000"/>
              <a:lumOff val="80000"/>
              <a:alpha val="74000"/>
            </a:schemeClr>
          </a:solidFill>
          <a:ln w="127000" cap="rnd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0"/>
              <a:tileRect/>
            </a:gra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b="1" dirty="0" smtClean="0">
                <a:ln w="57150" cmpd="sng">
                  <a:solidFill>
                    <a:srgbClr val="FF0000"/>
                  </a:solidFill>
                  <a:prstDash val="dashDot"/>
                </a:ln>
                <a:solidFill>
                  <a:srgbClr val="FF0000"/>
                </a:solidFill>
                <a:latin typeface="American Typewriter"/>
                <a:ea typeface="+mj-ea"/>
                <a:cs typeface="+mj-cs"/>
              </a:rPr>
              <a:t>ÕIGE</a:t>
            </a:r>
            <a:endParaRPr kumimoji="0" lang="en-US" sz="15000" b="1" i="0" u="none" strike="noStrike" kern="1200" cap="none" spc="0" normalizeH="0" noProof="0" dirty="0">
              <a:ln w="57150" cmpd="sng">
                <a:solidFill>
                  <a:srgbClr val="FF0000"/>
                </a:solidFill>
                <a:prstDash val="dashDot"/>
              </a:ln>
              <a:solidFill>
                <a:srgbClr val="FF0000"/>
              </a:solidFill>
              <a:effectLst/>
              <a:uLnTx/>
              <a:uFillTx/>
              <a:latin typeface="American Typewriter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Kokkuvõte</a:t>
            </a:r>
            <a:r>
              <a:rPr lang="en-US" b="1" dirty="0" smtClean="0"/>
              <a:t> </a:t>
            </a:r>
            <a:r>
              <a:rPr lang="en-US" b="1" dirty="0" err="1" smtClean="0"/>
              <a:t>müüdimurdmisest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Positiivsed</a:t>
            </a:r>
            <a:r>
              <a:rPr lang="en-US" dirty="0" smtClean="0"/>
              <a:t> </a:t>
            </a:r>
            <a:r>
              <a:rPr lang="en-US" dirty="0" err="1" smtClean="0"/>
              <a:t>müüdid</a:t>
            </a:r>
            <a:r>
              <a:rPr lang="en-US" dirty="0" smtClean="0"/>
              <a:t> </a:t>
            </a:r>
            <a:r>
              <a:rPr lang="en-US" dirty="0" err="1" smtClean="0"/>
              <a:t>põhimõtteliselt</a:t>
            </a:r>
            <a:r>
              <a:rPr lang="en-US" dirty="0" smtClean="0"/>
              <a:t> </a:t>
            </a:r>
            <a:r>
              <a:rPr lang="en-US" dirty="0" err="1" smtClean="0"/>
              <a:t>kehtivad</a:t>
            </a:r>
            <a:endParaRPr lang="en-US" dirty="0" smtClean="0"/>
          </a:p>
          <a:p>
            <a:r>
              <a:rPr lang="en-US" dirty="0" err="1" smtClean="0"/>
              <a:t>Müüdid</a:t>
            </a:r>
            <a:r>
              <a:rPr lang="en-US" dirty="0" smtClean="0"/>
              <a:t> </a:t>
            </a:r>
            <a:r>
              <a:rPr lang="en-US" dirty="0" err="1" smtClean="0"/>
              <a:t>gaasi</a:t>
            </a:r>
            <a:r>
              <a:rPr lang="en-US" dirty="0" smtClean="0"/>
              <a:t> </a:t>
            </a:r>
            <a:r>
              <a:rPr lang="en-US" dirty="0" err="1" smtClean="0"/>
              <a:t>vastu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pea </a:t>
            </a:r>
            <a:r>
              <a:rPr lang="en-US" dirty="0" err="1" smtClean="0"/>
              <a:t>üldiselt</a:t>
            </a:r>
            <a:r>
              <a:rPr lang="en-US" dirty="0" smtClean="0"/>
              <a:t> </a:t>
            </a:r>
            <a:r>
              <a:rPr lang="en-US" dirty="0" err="1" smtClean="0"/>
              <a:t>paika</a:t>
            </a:r>
            <a:endParaRPr lang="en-US" dirty="0" smtClean="0"/>
          </a:p>
          <a:p>
            <a:r>
              <a:rPr lang="en-US" dirty="0" err="1" smtClean="0"/>
              <a:t>Gaasi</a:t>
            </a:r>
            <a:r>
              <a:rPr lang="en-US" dirty="0" smtClean="0"/>
              <a:t> </a:t>
            </a:r>
            <a:r>
              <a:rPr lang="en-US" dirty="0" err="1" smtClean="0"/>
              <a:t>laiemaks</a:t>
            </a:r>
            <a:r>
              <a:rPr lang="en-US" dirty="0" smtClean="0"/>
              <a:t> </a:t>
            </a:r>
            <a:r>
              <a:rPr lang="en-US" dirty="0" err="1" smtClean="0"/>
              <a:t>kasutuselevõtuks</a:t>
            </a:r>
            <a:r>
              <a:rPr lang="en-US" dirty="0" smtClean="0"/>
              <a:t> </a:t>
            </a:r>
            <a:r>
              <a:rPr lang="en-US" dirty="0" err="1" smtClean="0"/>
              <a:t>oleks</a:t>
            </a:r>
            <a:r>
              <a:rPr lang="en-US" dirty="0" smtClean="0"/>
              <a:t> </a:t>
            </a:r>
            <a:r>
              <a:rPr lang="en-US" dirty="0" err="1" smtClean="0"/>
              <a:t>vaja</a:t>
            </a:r>
            <a:r>
              <a:rPr lang="en-US" dirty="0" smtClean="0"/>
              <a:t> </a:t>
            </a:r>
            <a:r>
              <a:rPr lang="en-US" dirty="0" err="1" smtClean="0"/>
              <a:t>ühendada</a:t>
            </a:r>
            <a:r>
              <a:rPr lang="en-US" dirty="0" smtClean="0"/>
              <a:t> </a:t>
            </a:r>
            <a:r>
              <a:rPr lang="en-US" dirty="0" err="1" smtClean="0"/>
              <a:t>jõud</a:t>
            </a:r>
            <a:r>
              <a:rPr lang="en-US" dirty="0" smtClean="0"/>
              <a:t>, </a:t>
            </a:r>
            <a:r>
              <a:rPr lang="en-US" dirty="0" err="1" smtClean="0"/>
              <a:t>leida</a:t>
            </a:r>
            <a:r>
              <a:rPr lang="en-US" dirty="0" smtClean="0"/>
              <a:t> </a:t>
            </a:r>
            <a:r>
              <a:rPr lang="en-US" dirty="0" err="1" smtClean="0"/>
              <a:t>sünergia</a:t>
            </a:r>
            <a:r>
              <a:rPr lang="en-US" dirty="0" smtClean="0"/>
              <a:t> </a:t>
            </a:r>
            <a:r>
              <a:rPr lang="en-US" dirty="0" err="1" smtClean="0"/>
              <a:t>ning</a:t>
            </a:r>
            <a:r>
              <a:rPr lang="en-US" dirty="0" smtClean="0"/>
              <a:t> </a:t>
            </a:r>
            <a:r>
              <a:rPr lang="en-US" dirty="0" err="1" smtClean="0"/>
              <a:t>maandada</a:t>
            </a:r>
            <a:r>
              <a:rPr lang="en-US" dirty="0" smtClean="0"/>
              <a:t> </a:t>
            </a:r>
            <a:r>
              <a:rPr lang="en-US" dirty="0" err="1" smtClean="0"/>
              <a:t>riskid</a:t>
            </a:r>
            <a:endParaRPr lang="en-US" dirty="0" smtClean="0"/>
          </a:p>
          <a:p>
            <a:r>
              <a:rPr lang="en-US" dirty="0" err="1" smtClean="0"/>
              <a:t>Kokkuvõttes</a:t>
            </a:r>
            <a:r>
              <a:rPr lang="en-US" dirty="0" smtClean="0"/>
              <a:t> – </a:t>
            </a:r>
            <a:r>
              <a:rPr lang="en-US" dirty="0" err="1" smtClean="0"/>
              <a:t>veidi</a:t>
            </a:r>
            <a:r>
              <a:rPr lang="en-US" dirty="0" smtClean="0"/>
              <a:t> </a:t>
            </a:r>
            <a:r>
              <a:rPr lang="en-US" dirty="0" err="1" smtClean="0"/>
              <a:t>puhtam</a:t>
            </a:r>
            <a:r>
              <a:rPr lang="en-US" dirty="0" smtClean="0"/>
              <a:t> </a:t>
            </a:r>
            <a:r>
              <a:rPr lang="en-US" dirty="0" err="1" smtClean="0"/>
              <a:t>keskkond</a:t>
            </a:r>
            <a:r>
              <a:rPr lang="en-US" dirty="0" smtClean="0"/>
              <a:t>, </a:t>
            </a:r>
            <a:r>
              <a:rPr lang="en-US" dirty="0" err="1" smtClean="0"/>
              <a:t>sõltumatum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säästvam</a:t>
            </a:r>
            <a:r>
              <a:rPr lang="en-US" dirty="0" smtClean="0"/>
              <a:t> </a:t>
            </a:r>
            <a:r>
              <a:rPr lang="en-US" dirty="0" err="1" smtClean="0"/>
              <a:t>majandus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52000" contrast="50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3783"/>
            <a:ext cx="9144000" cy="685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Tulevik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Fossiilsed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kütused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jäävad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lähiajal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kasutusse</a:t>
            </a:r>
            <a:r>
              <a:rPr lang="en-US" dirty="0" smtClean="0">
                <a:latin typeface="Calibri" charset="0"/>
              </a:rPr>
              <a:t>, </a:t>
            </a:r>
            <a:r>
              <a:rPr lang="en-US" dirty="0" err="1" smtClean="0">
                <a:latin typeface="Calibri" charset="0"/>
              </a:rPr>
              <a:t>gaasi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osakaal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suureneb</a:t>
            </a:r>
            <a:endParaRPr lang="en-US" dirty="0" smtClean="0">
              <a:latin typeface="Calibri" charset="0"/>
            </a:endParaRPr>
          </a:p>
          <a:p>
            <a:r>
              <a:rPr lang="en-US" dirty="0" err="1" smtClean="0">
                <a:latin typeface="Calibri" charset="0"/>
              </a:rPr>
              <a:t>Biokütused</a:t>
            </a:r>
            <a:r>
              <a:rPr lang="en-US" dirty="0" smtClean="0">
                <a:latin typeface="Calibri" charset="0"/>
              </a:rPr>
              <a:t>  </a:t>
            </a:r>
            <a:r>
              <a:rPr lang="en-US" dirty="0" err="1" smtClean="0">
                <a:latin typeface="Calibri" charset="0"/>
              </a:rPr>
              <a:t>leiavad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lähiperspektiivis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samuti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teatud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kasutamist</a:t>
            </a:r>
            <a:r>
              <a:rPr lang="en-US" dirty="0" smtClean="0">
                <a:latin typeface="Calibri" charset="0"/>
              </a:rPr>
              <a:t> </a:t>
            </a:r>
          </a:p>
          <a:p>
            <a:r>
              <a:rPr lang="en-US" dirty="0" err="1" smtClean="0">
                <a:latin typeface="Calibri" charset="0"/>
              </a:rPr>
              <a:t>Alternatiivid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põletamisele</a:t>
            </a:r>
            <a:r>
              <a:rPr lang="en-US" dirty="0" smtClean="0">
                <a:latin typeface="Calibri" charset="0"/>
              </a:rPr>
              <a:t> - </a:t>
            </a:r>
            <a:r>
              <a:rPr lang="en-US" dirty="0" err="1" smtClean="0">
                <a:latin typeface="Calibri" charset="0"/>
              </a:rPr>
              <a:t>neile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kuulub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kaugem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tulevik</a:t>
            </a:r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asigen2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32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Alternatiiv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Täna</a:t>
            </a:r>
            <a:r>
              <a:rPr lang="en-US" b="1" dirty="0" smtClean="0"/>
              <a:t> </a:t>
            </a:r>
            <a:r>
              <a:rPr lang="en-US" b="1" dirty="0" err="1" smtClean="0"/>
              <a:t>jutuks</a:t>
            </a: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AMTEL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Eesti</a:t>
            </a:r>
            <a:r>
              <a:rPr lang="en-US" dirty="0" smtClean="0"/>
              <a:t> </a:t>
            </a:r>
            <a:r>
              <a:rPr lang="en-US" dirty="0" err="1" smtClean="0"/>
              <a:t>autonduse</a:t>
            </a:r>
            <a:r>
              <a:rPr lang="en-US" dirty="0" smtClean="0"/>
              <a:t> </a:t>
            </a:r>
            <a:r>
              <a:rPr lang="en-US" dirty="0" err="1" smtClean="0"/>
              <a:t>suunav</a:t>
            </a:r>
            <a:r>
              <a:rPr lang="en-US" dirty="0" smtClean="0"/>
              <a:t> </a:t>
            </a:r>
            <a:r>
              <a:rPr lang="en-US" dirty="0" err="1" smtClean="0"/>
              <a:t>jõud</a:t>
            </a:r>
            <a:endParaRPr lang="en-US" dirty="0" smtClean="0"/>
          </a:p>
          <a:p>
            <a:r>
              <a:rPr lang="en-US" dirty="0" err="1" smtClean="0"/>
              <a:t>Eesti</a:t>
            </a:r>
            <a:r>
              <a:rPr lang="en-US" dirty="0" smtClean="0"/>
              <a:t> </a:t>
            </a:r>
            <a:r>
              <a:rPr lang="en-US" dirty="0" err="1" smtClean="0"/>
              <a:t>autopargi</a:t>
            </a:r>
            <a:r>
              <a:rPr lang="en-US" dirty="0" smtClean="0"/>
              <a:t> </a:t>
            </a:r>
            <a:r>
              <a:rPr lang="en-US" dirty="0" err="1" smtClean="0"/>
              <a:t>statistika</a:t>
            </a:r>
            <a:endParaRPr lang="en-US" dirty="0" smtClean="0"/>
          </a:p>
          <a:p>
            <a:r>
              <a:rPr lang="en-US" dirty="0" err="1" smtClean="0"/>
              <a:t>Müüdimurdmine</a:t>
            </a:r>
            <a:r>
              <a:rPr lang="en-US" dirty="0" smtClean="0"/>
              <a:t>, </a:t>
            </a:r>
            <a:r>
              <a:rPr lang="en-US" dirty="0" err="1" smtClean="0"/>
              <a:t>nii</a:t>
            </a:r>
            <a:r>
              <a:rPr lang="en-US" dirty="0" smtClean="0"/>
              <a:t> </a:t>
            </a:r>
            <a:r>
              <a:rPr lang="en-US" dirty="0" err="1" smtClean="0"/>
              <a:t>gaasi</a:t>
            </a:r>
            <a:r>
              <a:rPr lang="en-US" dirty="0" smtClean="0"/>
              <a:t> </a:t>
            </a:r>
            <a:r>
              <a:rPr lang="en-US" dirty="0" err="1" smtClean="0"/>
              <a:t>poolt</a:t>
            </a:r>
            <a:r>
              <a:rPr lang="en-US" dirty="0" smtClean="0"/>
              <a:t>,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vastu</a:t>
            </a:r>
            <a:endParaRPr lang="en-US" dirty="0" smtClean="0"/>
          </a:p>
          <a:p>
            <a:r>
              <a:rPr lang="en-US" dirty="0" err="1" smtClean="0"/>
              <a:t>Kokkuvõte</a:t>
            </a:r>
            <a:endParaRPr lang="en-US" dirty="0" smtClean="0"/>
          </a:p>
          <a:p>
            <a:r>
              <a:rPr lang="en-US" dirty="0" err="1" smtClean="0"/>
              <a:t>Vaade</a:t>
            </a:r>
            <a:r>
              <a:rPr lang="en-US" dirty="0" smtClean="0"/>
              <a:t> </a:t>
            </a:r>
            <a:r>
              <a:rPr lang="en-US" dirty="0" err="1" smtClean="0"/>
              <a:t>tulevikku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T_EL_logo copy 2.jpg"/>
          <p:cNvPicPr>
            <a:picLocks noChangeAspect="1"/>
          </p:cNvPicPr>
          <p:nvPr/>
        </p:nvPicPr>
        <p:blipFill>
          <a:blip r:embed="rId2">
            <a:lum bright="-8000" contrast="20000"/>
          </a:blip>
          <a:stretch>
            <a:fillRect/>
          </a:stretch>
        </p:blipFill>
        <p:spPr>
          <a:xfrm>
            <a:off x="6477000" y="0"/>
            <a:ext cx="2666999" cy="2569687"/>
          </a:xfrm>
          <a:prstGeom prst="rect">
            <a:avLst/>
          </a:prstGeom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r>
              <a:rPr lang="en-US" b="1" dirty="0" smtClean="0">
                <a:latin typeface="Calibri"/>
                <a:ea typeface="ＭＳ Ｐゴシック" pitchFamily="-107" charset="-128"/>
                <a:cs typeface="Calibri"/>
              </a:rPr>
              <a:t>AMTEL </a:t>
            </a:r>
            <a:r>
              <a:rPr lang="en-US" b="1" dirty="0" err="1" smtClean="0">
                <a:latin typeface="Calibri"/>
                <a:ea typeface="ＭＳ Ｐゴシック" pitchFamily="-107" charset="-128"/>
                <a:cs typeface="Calibri"/>
              </a:rPr>
              <a:t>numbrites</a:t>
            </a:r>
            <a:endParaRPr lang="en-US" b="1" dirty="0" smtClean="0">
              <a:latin typeface="Calibri"/>
              <a:ea typeface="ＭＳ Ｐゴシック" pitchFamily="-107" charset="-128"/>
              <a:cs typeface="Calibri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542925">
              <a:spcAft>
                <a:spcPts val="600"/>
              </a:spcAft>
            </a:pPr>
            <a:r>
              <a:rPr lang="et-EE" dirty="0" smtClean="0">
                <a:ea typeface="ＭＳ Ｐゴシック" pitchFamily="-107" charset="-128"/>
              </a:rPr>
              <a:t>Asutatud 1993</a:t>
            </a:r>
          </a:p>
          <a:p>
            <a:pPr marL="542925">
              <a:spcAft>
                <a:spcPts val="600"/>
              </a:spcAft>
            </a:pPr>
            <a:r>
              <a:rPr lang="et-EE" dirty="0" smtClean="0">
                <a:ea typeface="ＭＳ Ｐゴシック" pitchFamily="-107" charset="-128"/>
              </a:rPr>
              <a:t>55 liiget ühendavad kokku ca 150 firmat ja filiaali üle Eesti</a:t>
            </a:r>
          </a:p>
          <a:p>
            <a:pPr marL="542925">
              <a:spcAft>
                <a:spcPts val="600"/>
              </a:spcAft>
            </a:pPr>
            <a:r>
              <a:rPr lang="et-EE" dirty="0" smtClean="0">
                <a:ea typeface="ＭＳ Ｐゴシック" pitchFamily="-107" charset="-128"/>
              </a:rPr>
              <a:t>Liikmete käive kokku üle 1 mlrd € aastas</a:t>
            </a:r>
          </a:p>
          <a:p>
            <a:pPr marL="542925">
              <a:spcAft>
                <a:spcPts val="600"/>
              </a:spcAft>
            </a:pPr>
            <a:r>
              <a:rPr lang="et-EE" dirty="0" smtClean="0">
                <a:ea typeface="ＭＳ Ｐゴシック" pitchFamily="-107" charset="-128"/>
              </a:rPr>
              <a:t>Liikmed müünud 1993-2014 ca 400.000 autot</a:t>
            </a:r>
            <a:endParaRPr lang="cs-CZ" dirty="0" smtClean="0">
              <a:ea typeface="ＭＳ Ｐゴシック" pitchFamily="-107" charset="-128"/>
            </a:endParaRPr>
          </a:p>
          <a:p>
            <a:pPr marL="542925">
              <a:spcAft>
                <a:spcPts val="600"/>
              </a:spcAft>
            </a:pPr>
            <a:r>
              <a:rPr lang="et-EE" dirty="0" smtClean="0">
                <a:ea typeface="ＭＳ Ｐゴシック" pitchFamily="-107" charset="-128"/>
              </a:rPr>
              <a:t>Liikmete töötajate arv 3.300</a:t>
            </a:r>
            <a:endParaRPr lang="cs-CZ" dirty="0" smtClean="0">
              <a:ea typeface="ＭＳ Ｐゴシック" pitchFamily="-107" charset="-128"/>
            </a:endParaRPr>
          </a:p>
          <a:p>
            <a:pPr marL="542925">
              <a:spcAft>
                <a:spcPts val="600"/>
              </a:spcAft>
            </a:pPr>
            <a:r>
              <a:rPr lang="et-EE" dirty="0" smtClean="0">
                <a:ea typeface="ＭＳ Ｐゴシック" pitchFamily="-107" charset="-128"/>
              </a:rPr>
              <a:t>Kokku investeeritud omakapitali ca 250 milj. €</a:t>
            </a:r>
            <a:endParaRPr lang="cs-CZ" dirty="0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6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lIns="0" tIns="15876" rIns="0" bIns="0" anchor="ctr"/>
          <a:lstStyle/>
          <a:p>
            <a:endParaRPr lang="et-E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lum bright="28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4400" b="1" dirty="0" err="1">
                <a:latin typeface="Calibri" charset="0"/>
              </a:rPr>
              <a:t>Eesti</a:t>
            </a:r>
            <a:r>
              <a:rPr lang="en-US" sz="4400" b="1" dirty="0">
                <a:latin typeface="Calibri" charset="0"/>
              </a:rPr>
              <a:t> </a:t>
            </a:r>
            <a:r>
              <a:rPr lang="en-US" sz="4400" b="1" dirty="0" err="1" smtClean="0">
                <a:latin typeface="Calibri" charset="0"/>
              </a:rPr>
              <a:t>autopark</a:t>
            </a:r>
            <a:r>
              <a:rPr lang="en-US" sz="4400" b="1" dirty="0" smtClean="0">
                <a:latin typeface="Calibri" charset="0"/>
              </a:rPr>
              <a:t> </a:t>
            </a:r>
            <a:r>
              <a:rPr lang="en-US" sz="4400" b="1" dirty="0" err="1" smtClean="0">
                <a:latin typeface="Calibri" charset="0"/>
              </a:rPr>
              <a:t>täna</a:t>
            </a:r>
            <a:r>
              <a:rPr lang="en-US" sz="4400" b="1" dirty="0" smtClean="0">
                <a:latin typeface="Calibri" charset="0"/>
              </a:rPr>
              <a:t>: EU </a:t>
            </a:r>
            <a:r>
              <a:rPr lang="en-US" sz="4400" b="1" dirty="0" err="1" smtClean="0">
                <a:latin typeface="Calibri" charset="0"/>
              </a:rPr>
              <a:t>prügikast</a:t>
            </a:r>
            <a:endParaRPr lang="en-US" sz="4400" b="1" dirty="0">
              <a:latin typeface="Calibri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0" y="1417638"/>
          <a:ext cx="8991600" cy="513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4838700" y="441960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ultas.jpg"/>
          <p:cNvPicPr>
            <a:picLocks noChangeAspect="1"/>
          </p:cNvPicPr>
          <p:nvPr/>
        </p:nvPicPr>
        <p:blipFill>
          <a:blip r:embed="rId2">
            <a:lum bright="13000"/>
          </a:blip>
          <a:srcRect r="85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anchor="ctr"/>
          <a:lstStyle/>
          <a:p>
            <a:pPr algn="ctr"/>
            <a:r>
              <a:rPr lang="en-US" sz="4400" b="1" dirty="0" err="1" smtClean="0">
                <a:latin typeface="+mn-lt"/>
              </a:rPr>
              <a:t>Sõiduautode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vanuseline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koosseis</a:t>
            </a:r>
            <a:endParaRPr lang="en-US" sz="4400" b="1" dirty="0">
              <a:latin typeface="+mn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0" y="1143000"/>
          <a:ext cx="9144000" cy="544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 smtClean="0"/>
              <a:t>Eesti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autopark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kütuste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lõikes</a:t>
            </a:r>
            <a:endParaRPr lang="en-US" sz="4400" b="1" dirty="0"/>
          </a:p>
        </p:txBody>
      </p:sp>
      <p:pic>
        <p:nvPicPr>
          <p:cNvPr id="9" name="Picture 8" descr="piktogrammi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6019800"/>
            <a:ext cx="1198416" cy="650992"/>
          </a:xfrm>
          <a:prstGeom prst="rect">
            <a:avLst/>
          </a:prstGeom>
        </p:spPr>
      </p:pic>
      <p:pic>
        <p:nvPicPr>
          <p:cNvPr id="10" name="Picture 9" descr="piktogrammi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6019800"/>
            <a:ext cx="1244600" cy="584200"/>
          </a:xfrm>
          <a:prstGeom prst="rect">
            <a:avLst/>
          </a:prstGeom>
        </p:spPr>
      </p:pic>
      <p:pic>
        <p:nvPicPr>
          <p:cNvPr id="11" name="Picture 10" descr="piktogrammid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5867400"/>
            <a:ext cx="1473200" cy="751633"/>
          </a:xfrm>
          <a:prstGeom prst="rect">
            <a:avLst/>
          </a:prstGeom>
        </p:spPr>
      </p:pic>
      <p:graphicFrame>
        <p:nvGraphicFramePr>
          <p:cNvPr id="15" name="Chart 14"/>
          <p:cNvGraphicFramePr/>
          <p:nvPr/>
        </p:nvGraphicFramePr>
        <p:xfrm>
          <a:off x="457200" y="1417638"/>
          <a:ext cx="8229600" cy="518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5029200" y="3505200"/>
          <a:ext cx="4114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14600" y="2819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/>
                <a:cs typeface="Arial"/>
              </a:rPr>
              <a:t>641 717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4114800"/>
            <a:ext cx="1992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Arial"/>
                <a:cs typeface="Arial"/>
              </a:rPr>
              <a:t>99 047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0413" cy="1141412"/>
          </a:xfrm>
        </p:spPr>
        <p:txBody>
          <a:bodyPr/>
          <a:lstStyle/>
          <a:p>
            <a:r>
              <a:rPr lang="en-US" sz="4400" b="1" dirty="0" err="1" smtClean="0"/>
              <a:t>Kütuste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jaotus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uute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müügis</a:t>
            </a:r>
            <a:r>
              <a:rPr lang="en-US" sz="4400" b="1" dirty="0" smtClean="0"/>
              <a:t> 7/2014</a:t>
            </a:r>
            <a:endParaRPr lang="en-US" sz="4400" b="1" dirty="0"/>
          </a:p>
        </p:txBody>
      </p:sp>
      <p:pic>
        <p:nvPicPr>
          <p:cNvPr id="8" name="Picture 7" descr="piktogrammi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5867400"/>
            <a:ext cx="1473200" cy="751633"/>
          </a:xfrm>
          <a:prstGeom prst="rect">
            <a:avLst/>
          </a:prstGeom>
        </p:spPr>
      </p:pic>
      <p:pic>
        <p:nvPicPr>
          <p:cNvPr id="9" name="Picture 8" descr="piktogrammi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6019800"/>
            <a:ext cx="1244600" cy="584200"/>
          </a:xfrm>
          <a:prstGeom prst="rect">
            <a:avLst/>
          </a:prstGeom>
        </p:spPr>
      </p:pic>
      <p:pic>
        <p:nvPicPr>
          <p:cNvPr id="10" name="Picture 9" descr="piktogrammid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6019800"/>
            <a:ext cx="1198416" cy="650992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57400" y="3048000"/>
          <a:ext cx="2133600" cy="1041400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60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1392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096000" y="3886200"/>
          <a:ext cx="1295400" cy="833120"/>
        </p:xfrm>
        <a:graphic>
          <a:graphicData uri="http://schemas.openxmlformats.org/drawingml/2006/table">
            <a:tbl>
              <a:tblPr/>
              <a:tblGrid>
                <a:gridCol w="1295400"/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4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258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266699" y="1714500"/>
          <a:ext cx="8418513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5105400" y="3733800"/>
          <a:ext cx="4038600" cy="232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19400" y="281047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Arial"/>
                <a:cs typeface="Arial"/>
              </a:rPr>
              <a:t>1 942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4365377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Arial"/>
                <a:cs typeface="Arial"/>
              </a:rPr>
              <a:t>275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ld-scales.jpg"/>
          <p:cNvPicPr>
            <a:picLocks noChangeAspect="1"/>
          </p:cNvPicPr>
          <p:nvPr/>
        </p:nvPicPr>
        <p:blipFill>
          <a:blip r:embed="rId2">
            <a:lum bright="41000"/>
          </a:blip>
          <a:srcRect l="10458" r="11111" b="1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Müüdid</a:t>
            </a:r>
            <a:r>
              <a:rPr lang="en-US" b="1" dirty="0" smtClean="0"/>
              <a:t> </a:t>
            </a:r>
            <a:r>
              <a:rPr lang="en-US" b="1" dirty="0" err="1" smtClean="0"/>
              <a:t>või</a:t>
            </a:r>
            <a:r>
              <a:rPr lang="en-US" b="1" dirty="0" smtClean="0"/>
              <a:t> </a:t>
            </a:r>
            <a:r>
              <a:rPr lang="en-US" b="1" dirty="0" err="1" smtClean="0"/>
              <a:t>faktid</a:t>
            </a:r>
            <a:r>
              <a:rPr lang="en-US" b="1" dirty="0" smtClean="0"/>
              <a:t>:  </a:t>
            </a:r>
            <a:r>
              <a:rPr lang="en-US" b="1" dirty="0" err="1" smtClean="0"/>
              <a:t>gaasiauto</a:t>
            </a:r>
            <a:r>
              <a:rPr lang="en-US" b="1" dirty="0" smtClean="0"/>
              <a:t> 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… on </a:t>
            </a:r>
            <a:r>
              <a:rPr lang="en-US" dirty="0" err="1" smtClean="0"/>
              <a:t>maailmas</a:t>
            </a:r>
            <a:r>
              <a:rPr lang="en-US" dirty="0" smtClean="0"/>
              <a:t> </a:t>
            </a:r>
            <a:r>
              <a:rPr lang="en-US" dirty="0" err="1" smtClean="0"/>
              <a:t>populaarne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… on </a:t>
            </a:r>
            <a:r>
              <a:rPr lang="en-US" dirty="0" err="1" smtClean="0"/>
              <a:t>ohtlik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Gaas</a:t>
            </a:r>
            <a:r>
              <a:rPr lang="en-US" dirty="0" smtClean="0"/>
              <a:t> </a:t>
            </a:r>
            <a:r>
              <a:rPr lang="en-US" dirty="0" err="1" smtClean="0"/>
              <a:t>rikub</a:t>
            </a:r>
            <a:r>
              <a:rPr lang="en-US" dirty="0" smtClean="0"/>
              <a:t> </a:t>
            </a:r>
            <a:r>
              <a:rPr lang="en-US" dirty="0" err="1" smtClean="0"/>
              <a:t>mootorit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… </a:t>
            </a:r>
            <a:r>
              <a:rPr lang="en-US" dirty="0" err="1" smtClean="0"/>
              <a:t>kasutamine</a:t>
            </a:r>
            <a:r>
              <a:rPr lang="en-US" dirty="0" smtClean="0"/>
              <a:t> on </a:t>
            </a:r>
            <a:r>
              <a:rPr lang="en-US" dirty="0" err="1" smtClean="0"/>
              <a:t>ebamugav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… on </a:t>
            </a:r>
            <a:r>
              <a:rPr lang="en-US" dirty="0" err="1" smtClean="0"/>
              <a:t>soodne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… on </a:t>
            </a:r>
            <a:r>
              <a:rPr lang="en-US" dirty="0" err="1" smtClean="0"/>
              <a:t>strateegiliselt</a:t>
            </a:r>
            <a:r>
              <a:rPr lang="en-US" dirty="0" smtClean="0"/>
              <a:t> </a:t>
            </a:r>
            <a:r>
              <a:rPr lang="en-US" dirty="0" err="1" smtClean="0"/>
              <a:t>kasulik</a:t>
            </a:r>
            <a:r>
              <a:rPr lang="en-US" dirty="0" smtClean="0"/>
              <a:t> 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intable-world-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166289" cy="6414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1. </a:t>
            </a:r>
            <a:r>
              <a:rPr lang="en-US" sz="4200" b="1" dirty="0" err="1" smtClean="0"/>
              <a:t>Gaasiauto</a:t>
            </a:r>
            <a:r>
              <a:rPr lang="en-US" sz="4200" b="1" dirty="0" smtClean="0"/>
              <a:t> on </a:t>
            </a:r>
            <a:r>
              <a:rPr lang="en-US" sz="4200" b="1" dirty="0" err="1" smtClean="0"/>
              <a:t>maailmas</a:t>
            </a:r>
            <a:r>
              <a:rPr lang="en-US" sz="4200" b="1" dirty="0" smtClean="0"/>
              <a:t> </a:t>
            </a:r>
            <a:r>
              <a:rPr lang="en-US" sz="4200" b="1" dirty="0" err="1" smtClean="0"/>
              <a:t>populaarne</a:t>
            </a:r>
            <a:endParaRPr lang="en-US" sz="4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2187079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1. Pakistan 61%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1279138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2. </a:t>
            </a:r>
            <a:r>
              <a:rPr lang="en-US" sz="4400" dirty="0" err="1" smtClean="0"/>
              <a:t>Armeenia</a:t>
            </a:r>
            <a:r>
              <a:rPr lang="en-US" sz="4400" dirty="0" smtClean="0"/>
              <a:t> 32%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3320028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3. </a:t>
            </a:r>
            <a:r>
              <a:rPr lang="en-US" sz="4000" dirty="0" err="1" smtClean="0"/>
              <a:t>Boliivia</a:t>
            </a:r>
            <a:r>
              <a:rPr lang="en-US" sz="4000" dirty="0" smtClean="0"/>
              <a:t> 20%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174080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Türgi</a:t>
            </a:r>
            <a:r>
              <a:rPr lang="en-US" sz="3600" dirty="0" smtClean="0"/>
              <a:t> 19%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1340693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Poola</a:t>
            </a:r>
            <a:r>
              <a:rPr lang="en-US" sz="2800" dirty="0" smtClean="0"/>
              <a:t> 10%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1900" y="1987024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Itaalia</a:t>
            </a:r>
            <a:r>
              <a:rPr lang="en-US" sz="2000" dirty="0" smtClean="0"/>
              <a:t> 6%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107908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Rootsi</a:t>
            </a:r>
            <a:r>
              <a:rPr lang="en-US" sz="1600" dirty="0" smtClean="0"/>
              <a:t> 1%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981200" y="1710024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USA 0,1%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352800" y="167924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Saksamaa</a:t>
            </a:r>
            <a:r>
              <a:rPr lang="en-US" dirty="0" smtClean="0"/>
              <a:t> 1,3%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0" y="1925469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L-Korea 12%</a:t>
            </a:r>
            <a:endParaRPr lang="en-US" sz="28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 rot="19594835">
            <a:off x="1491876" y="1963574"/>
            <a:ext cx="6107880" cy="2662164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  <a:ln w="127000" cap="rnd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0"/>
              <a:tileRect/>
            </a:gra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b="1" dirty="0" smtClean="0">
                <a:ln w="57150" cmpd="sng">
                  <a:solidFill>
                    <a:srgbClr val="FF0000"/>
                  </a:solidFill>
                  <a:prstDash val="dashDot"/>
                </a:ln>
                <a:solidFill>
                  <a:srgbClr val="FF0000"/>
                </a:solidFill>
                <a:latin typeface="American Typewriter"/>
                <a:ea typeface="+mj-ea"/>
                <a:cs typeface="+mj-cs"/>
              </a:rPr>
              <a:t>ÕIGE</a:t>
            </a:r>
            <a:endParaRPr kumimoji="0" lang="en-US" sz="15000" b="1" i="0" u="none" strike="noStrike" kern="1200" cap="none" spc="0" normalizeH="0" noProof="0" dirty="0">
              <a:ln w="57150" cmpd="sng">
                <a:solidFill>
                  <a:srgbClr val="FF0000"/>
                </a:solidFill>
                <a:prstDash val="dashDot"/>
              </a:ln>
              <a:solidFill>
                <a:srgbClr val="FF0000"/>
              </a:solidFill>
              <a:effectLst/>
              <a:uLnTx/>
              <a:uFillTx/>
              <a:latin typeface="American Typewriter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518</Words>
  <Application>Microsoft Macintosh PowerPoint</Application>
  <PresentationFormat>On-screen Show (4:3)</PresentationFormat>
  <Paragraphs>123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6 müüti gaasiautodest</vt:lpstr>
      <vt:lpstr>Täna jutuks…</vt:lpstr>
      <vt:lpstr>AMTEL numbrites</vt:lpstr>
      <vt:lpstr>Slide 4</vt:lpstr>
      <vt:lpstr>Sõiduautode vanuseline koosseis</vt:lpstr>
      <vt:lpstr>Eesti autopark kütuste lõikes</vt:lpstr>
      <vt:lpstr>Kütuste jaotus uute müügis 7/2014</vt:lpstr>
      <vt:lpstr>Müüdid või faktid:  gaasiauto …</vt:lpstr>
      <vt:lpstr>1. Gaasiauto on maailmas populaarne</vt:lpstr>
      <vt:lpstr>Tootjate info eri kütuste kohta</vt:lpstr>
      <vt:lpstr>2. Gaasiauto on ohtlik*</vt:lpstr>
      <vt:lpstr>3. Gaas rikub mootorit</vt:lpstr>
      <vt:lpstr>4. Gaasi kasutamine on ebamugav</vt:lpstr>
      <vt:lpstr>5. Gaasi kasutamine on soodne</vt:lpstr>
      <vt:lpstr>6. Gaas on strateegiliselt kasulik</vt:lpstr>
      <vt:lpstr>Kokkuvõte müüdimurdmisest</vt:lpstr>
      <vt:lpstr>Tulevik</vt:lpstr>
      <vt:lpstr>Alternatiiv?</vt:lpstr>
    </vt:vector>
  </TitlesOfParts>
  <Company>EMSA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Arno Sillat</dc:creator>
  <cp:lastModifiedBy>Arno Sillat</cp:lastModifiedBy>
  <cp:revision>145</cp:revision>
  <dcterms:created xsi:type="dcterms:W3CDTF">2014-08-25T08:45:01Z</dcterms:created>
  <dcterms:modified xsi:type="dcterms:W3CDTF">2014-08-25T08:46:07Z</dcterms:modified>
</cp:coreProperties>
</file>